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61" r:id="rId5"/>
    <p:sldId id="257" r:id="rId6"/>
    <p:sldId id="277" r:id="rId7"/>
    <p:sldId id="281" r:id="rId8"/>
    <p:sldId id="278" r:id="rId9"/>
    <p:sldId id="280" r:id="rId10"/>
    <p:sldId id="296" r:id="rId11"/>
    <p:sldId id="284" r:id="rId12"/>
    <p:sldId id="307" r:id="rId13"/>
    <p:sldId id="293" r:id="rId14"/>
    <p:sldId id="273" r:id="rId15"/>
    <p:sldId id="295" r:id="rId16"/>
    <p:sldId id="266" r:id="rId17"/>
    <p:sldId id="271" r:id="rId18"/>
    <p:sldId id="272" r:id="rId19"/>
    <p:sldId id="285" r:id="rId20"/>
    <p:sldId id="288" r:id="rId21"/>
    <p:sldId id="292" r:id="rId22"/>
    <p:sldId id="268" r:id="rId23"/>
    <p:sldId id="270" r:id="rId24"/>
    <p:sldId id="291" r:id="rId25"/>
    <p:sldId id="297" r:id="rId26"/>
    <p:sldId id="294" r:id="rId27"/>
    <p:sldId id="301" r:id="rId28"/>
    <p:sldId id="298" r:id="rId29"/>
    <p:sldId id="300" r:id="rId30"/>
    <p:sldId id="302" r:id="rId31"/>
    <p:sldId id="303" r:id="rId32"/>
    <p:sldId id="305" r:id="rId33"/>
    <p:sldId id="304"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2CA"/>
    <a:srgbClr val="FCF2E4"/>
    <a:srgbClr val="DFCAFA"/>
    <a:srgbClr val="2E2D2B"/>
    <a:srgbClr val="44403F"/>
    <a:srgbClr val="646D78"/>
    <a:srgbClr val="A9B2BD"/>
    <a:srgbClr val="F6F7FA"/>
    <a:srgbClr val="AD92ED"/>
    <a:srgbClr val="4FC1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18FC6D-1D11-094A-8EFB-27F43D7B54C2}" v="178" dt="2022-08-06T14:23:45.854"/>
    <p1510:client id="{8951197A-6E1C-4A12-89DB-0578E45139CF}" v="1133" dt="2022-08-06T00:51:33.865"/>
    <p1510:client id="{DE141600-3773-F448-9D8A-4E9637240F37}" v="532" dt="2022-08-06T01:31:06.315"/>
    <p1510:client id="{F73B4617-5650-479E-927A-B7691B5D839D}" v="2308" dt="2022-08-05T16:51:54.309"/>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8868" autoAdjust="0"/>
  </p:normalViewPr>
  <p:slideViewPr>
    <p:cSldViewPr snapToGrid="0">
      <p:cViewPr varScale="1">
        <p:scale>
          <a:sx n="125" d="100"/>
          <a:sy n="125" d="100"/>
        </p:scale>
        <p:origin x="1480" y="176"/>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11.jpeg"/></Relationships>
</file>

<file path=ppt/diagrams/_rels/data3.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D6D30A-6FBD-4D3A-B3F7-F758E924F97C}" type="doc">
      <dgm:prSet loTypeId="urn:microsoft.com/office/officeart/2005/8/layout/cycle7" loCatId="cycle" qsTypeId="urn:microsoft.com/office/officeart/2005/8/quickstyle/simple2" qsCatId="simple" csTypeId="urn:microsoft.com/office/officeart/2005/8/colors/accent5_1" csCatId="accent5" phldr="1"/>
      <dgm:spPr/>
      <dgm:t>
        <a:bodyPr/>
        <a:lstStyle/>
        <a:p>
          <a:endParaRPr lang="zh-CN" altLang="en-US"/>
        </a:p>
      </dgm:t>
    </dgm:pt>
    <dgm:pt modelId="{857DE262-3430-423D-9D2B-8D3079638C74}">
      <dgm:prSet phldrT="[Text]"/>
      <dgm:spPr/>
      <dgm:t>
        <a:bodyPr/>
        <a:lstStyle/>
        <a:p>
          <a:r>
            <a:rPr lang="en-US" altLang="zh-CN"/>
            <a:t>Correlation</a:t>
          </a:r>
          <a:endParaRPr lang="zh-CN" altLang="en-US"/>
        </a:p>
      </dgm:t>
    </dgm:pt>
    <dgm:pt modelId="{7AEEE233-005F-4ABC-9726-79EA1CB33132}" type="parTrans" cxnId="{3B1A6117-C4AB-4339-ADB1-9553620CC2E1}">
      <dgm:prSet/>
      <dgm:spPr/>
      <dgm:t>
        <a:bodyPr/>
        <a:lstStyle/>
        <a:p>
          <a:endParaRPr lang="zh-CN" altLang="en-US"/>
        </a:p>
      </dgm:t>
    </dgm:pt>
    <dgm:pt modelId="{9691637C-6655-4BD0-9217-D55FCFDBACAB}" type="sibTrans" cxnId="{3B1A6117-C4AB-4339-ADB1-9553620CC2E1}">
      <dgm:prSet/>
      <dgm:spPr/>
      <dgm:t>
        <a:bodyPr/>
        <a:lstStyle/>
        <a:p>
          <a:endParaRPr lang="zh-CN" altLang="en-US"/>
        </a:p>
      </dgm:t>
    </dgm:pt>
    <dgm:pt modelId="{00B03FBA-22C1-47EA-9ECE-822FA071A945}">
      <dgm:prSet phldrT="[Text]"/>
      <dgm:spPr/>
      <dgm:t>
        <a:bodyPr/>
        <a:lstStyle/>
        <a:p>
          <a:r>
            <a:rPr lang="en-US" altLang="zh-CN"/>
            <a:t>Stationarity</a:t>
          </a:r>
          <a:endParaRPr lang="zh-CN" altLang="en-US"/>
        </a:p>
      </dgm:t>
    </dgm:pt>
    <dgm:pt modelId="{47BD2147-5C09-4F90-A178-EB0A1DF3EA47}" type="parTrans" cxnId="{B98E671B-E74B-484C-9E4B-3953AEC12862}">
      <dgm:prSet/>
      <dgm:spPr/>
      <dgm:t>
        <a:bodyPr/>
        <a:lstStyle/>
        <a:p>
          <a:endParaRPr lang="zh-CN" altLang="en-US"/>
        </a:p>
      </dgm:t>
    </dgm:pt>
    <dgm:pt modelId="{EB8078A1-3A52-4F6F-A538-103B7B5F64D4}" type="sibTrans" cxnId="{B98E671B-E74B-484C-9E4B-3953AEC12862}">
      <dgm:prSet/>
      <dgm:spPr/>
      <dgm:t>
        <a:bodyPr/>
        <a:lstStyle/>
        <a:p>
          <a:endParaRPr lang="zh-CN" altLang="en-US"/>
        </a:p>
      </dgm:t>
    </dgm:pt>
    <dgm:pt modelId="{2EF650B6-59FA-42A4-BF76-9090491A611A}">
      <dgm:prSet phldrT="[Text]"/>
      <dgm:spPr/>
      <dgm:t>
        <a:bodyPr/>
        <a:lstStyle/>
        <a:p>
          <a:r>
            <a:rPr lang="en-US" altLang="zh-CN"/>
            <a:t>Cointegration</a:t>
          </a:r>
          <a:endParaRPr lang="zh-CN" altLang="en-US"/>
        </a:p>
      </dgm:t>
    </dgm:pt>
    <dgm:pt modelId="{BD81DA03-3B4F-49EA-9949-83CE15974365}" type="parTrans" cxnId="{0CD3C8D2-95CC-4A38-8728-BA7A2FECE81B}">
      <dgm:prSet/>
      <dgm:spPr/>
      <dgm:t>
        <a:bodyPr/>
        <a:lstStyle/>
        <a:p>
          <a:endParaRPr lang="zh-CN" altLang="en-US"/>
        </a:p>
      </dgm:t>
    </dgm:pt>
    <dgm:pt modelId="{57B31BA8-4985-4ACE-B1A0-1CE3612BDAFF}" type="sibTrans" cxnId="{0CD3C8D2-95CC-4A38-8728-BA7A2FECE81B}">
      <dgm:prSet/>
      <dgm:spPr/>
      <dgm:t>
        <a:bodyPr/>
        <a:lstStyle/>
        <a:p>
          <a:endParaRPr lang="zh-CN" altLang="en-US"/>
        </a:p>
      </dgm:t>
    </dgm:pt>
    <dgm:pt modelId="{6F5027E2-E83B-48C6-A64F-58204400F1FB}" type="pres">
      <dgm:prSet presAssocID="{76D6D30A-6FBD-4D3A-B3F7-F758E924F97C}" presName="Name0" presStyleCnt="0">
        <dgm:presLayoutVars>
          <dgm:dir/>
          <dgm:resizeHandles val="exact"/>
        </dgm:presLayoutVars>
      </dgm:prSet>
      <dgm:spPr/>
    </dgm:pt>
    <dgm:pt modelId="{426BBCAF-AE05-4762-BFA5-C3D11BB6B062}" type="pres">
      <dgm:prSet presAssocID="{857DE262-3430-423D-9D2B-8D3079638C74}" presName="node" presStyleLbl="node1" presStyleIdx="0" presStyleCnt="3">
        <dgm:presLayoutVars>
          <dgm:bulletEnabled val="1"/>
        </dgm:presLayoutVars>
      </dgm:prSet>
      <dgm:spPr/>
    </dgm:pt>
    <dgm:pt modelId="{FE956B33-9FED-4AB3-AF3E-924D08D69B0C}" type="pres">
      <dgm:prSet presAssocID="{9691637C-6655-4BD0-9217-D55FCFDBACAB}" presName="sibTrans" presStyleLbl="sibTrans2D1" presStyleIdx="0" presStyleCnt="3"/>
      <dgm:spPr/>
    </dgm:pt>
    <dgm:pt modelId="{0C70437C-7E70-4A35-BBE3-BA60878F7323}" type="pres">
      <dgm:prSet presAssocID="{9691637C-6655-4BD0-9217-D55FCFDBACAB}" presName="connectorText" presStyleLbl="sibTrans2D1" presStyleIdx="0" presStyleCnt="3"/>
      <dgm:spPr/>
    </dgm:pt>
    <dgm:pt modelId="{5E80F7E8-5CD7-419E-854D-F7D5236D205C}" type="pres">
      <dgm:prSet presAssocID="{00B03FBA-22C1-47EA-9ECE-822FA071A945}" presName="node" presStyleLbl="node1" presStyleIdx="1" presStyleCnt="3">
        <dgm:presLayoutVars>
          <dgm:bulletEnabled val="1"/>
        </dgm:presLayoutVars>
      </dgm:prSet>
      <dgm:spPr/>
    </dgm:pt>
    <dgm:pt modelId="{132CE5B1-9673-4949-8005-F4F10222DECB}" type="pres">
      <dgm:prSet presAssocID="{EB8078A1-3A52-4F6F-A538-103B7B5F64D4}" presName="sibTrans" presStyleLbl="sibTrans2D1" presStyleIdx="1" presStyleCnt="3"/>
      <dgm:spPr/>
    </dgm:pt>
    <dgm:pt modelId="{291F4212-8BFC-46E0-8EE9-E761CFD06366}" type="pres">
      <dgm:prSet presAssocID="{EB8078A1-3A52-4F6F-A538-103B7B5F64D4}" presName="connectorText" presStyleLbl="sibTrans2D1" presStyleIdx="1" presStyleCnt="3"/>
      <dgm:spPr/>
    </dgm:pt>
    <dgm:pt modelId="{975EDD23-BDED-41FC-88DD-6C79B2F9DA09}" type="pres">
      <dgm:prSet presAssocID="{2EF650B6-59FA-42A4-BF76-9090491A611A}" presName="node" presStyleLbl="node1" presStyleIdx="2" presStyleCnt="3">
        <dgm:presLayoutVars>
          <dgm:bulletEnabled val="1"/>
        </dgm:presLayoutVars>
      </dgm:prSet>
      <dgm:spPr/>
    </dgm:pt>
    <dgm:pt modelId="{09A947B2-E5C4-46E8-AD76-4854981B1AFC}" type="pres">
      <dgm:prSet presAssocID="{57B31BA8-4985-4ACE-B1A0-1CE3612BDAFF}" presName="sibTrans" presStyleLbl="sibTrans2D1" presStyleIdx="2" presStyleCnt="3"/>
      <dgm:spPr/>
    </dgm:pt>
    <dgm:pt modelId="{E06BD243-EFD1-4E7D-B87F-E47B95FE6600}" type="pres">
      <dgm:prSet presAssocID="{57B31BA8-4985-4ACE-B1A0-1CE3612BDAFF}" presName="connectorText" presStyleLbl="sibTrans2D1" presStyleIdx="2" presStyleCnt="3"/>
      <dgm:spPr/>
    </dgm:pt>
  </dgm:ptLst>
  <dgm:cxnLst>
    <dgm:cxn modelId="{E4145700-089A-475E-B942-11C727FEA16A}" type="presOf" srcId="{76D6D30A-6FBD-4D3A-B3F7-F758E924F97C}" destId="{6F5027E2-E83B-48C6-A64F-58204400F1FB}" srcOrd="0" destOrd="0" presId="urn:microsoft.com/office/officeart/2005/8/layout/cycle7"/>
    <dgm:cxn modelId="{BF812604-427A-43B9-91F6-55BC0AA38BE3}" type="presOf" srcId="{857DE262-3430-423D-9D2B-8D3079638C74}" destId="{426BBCAF-AE05-4762-BFA5-C3D11BB6B062}" srcOrd="0" destOrd="0" presId="urn:microsoft.com/office/officeart/2005/8/layout/cycle7"/>
    <dgm:cxn modelId="{3B1A6117-C4AB-4339-ADB1-9553620CC2E1}" srcId="{76D6D30A-6FBD-4D3A-B3F7-F758E924F97C}" destId="{857DE262-3430-423D-9D2B-8D3079638C74}" srcOrd="0" destOrd="0" parTransId="{7AEEE233-005F-4ABC-9726-79EA1CB33132}" sibTransId="{9691637C-6655-4BD0-9217-D55FCFDBACAB}"/>
    <dgm:cxn modelId="{B98E671B-E74B-484C-9E4B-3953AEC12862}" srcId="{76D6D30A-6FBD-4D3A-B3F7-F758E924F97C}" destId="{00B03FBA-22C1-47EA-9ECE-822FA071A945}" srcOrd="1" destOrd="0" parTransId="{47BD2147-5C09-4F90-A178-EB0A1DF3EA47}" sibTransId="{EB8078A1-3A52-4F6F-A538-103B7B5F64D4}"/>
    <dgm:cxn modelId="{0C10B226-B0CA-41EF-9796-FB8F2CD6E703}" type="presOf" srcId="{9691637C-6655-4BD0-9217-D55FCFDBACAB}" destId="{0C70437C-7E70-4A35-BBE3-BA60878F7323}" srcOrd="1" destOrd="0" presId="urn:microsoft.com/office/officeart/2005/8/layout/cycle7"/>
    <dgm:cxn modelId="{70B1DD60-CF42-42DB-A6BD-5ACB0890C8F3}" type="presOf" srcId="{9691637C-6655-4BD0-9217-D55FCFDBACAB}" destId="{FE956B33-9FED-4AB3-AF3E-924D08D69B0C}" srcOrd="0" destOrd="0" presId="urn:microsoft.com/office/officeart/2005/8/layout/cycle7"/>
    <dgm:cxn modelId="{DA3E4E68-2907-4C48-8855-F74B546CBBE5}" type="presOf" srcId="{EB8078A1-3A52-4F6F-A538-103B7B5F64D4}" destId="{291F4212-8BFC-46E0-8EE9-E761CFD06366}" srcOrd="1" destOrd="0" presId="urn:microsoft.com/office/officeart/2005/8/layout/cycle7"/>
    <dgm:cxn modelId="{3530FA7C-6819-4814-9347-9CF4675B1838}" type="presOf" srcId="{EB8078A1-3A52-4F6F-A538-103B7B5F64D4}" destId="{132CE5B1-9673-4949-8005-F4F10222DECB}" srcOrd="0" destOrd="0" presId="urn:microsoft.com/office/officeart/2005/8/layout/cycle7"/>
    <dgm:cxn modelId="{FEFDA98B-99B5-46DB-974F-7D42F3954E03}" type="presOf" srcId="{57B31BA8-4985-4ACE-B1A0-1CE3612BDAFF}" destId="{E06BD243-EFD1-4E7D-B87F-E47B95FE6600}" srcOrd="1" destOrd="0" presId="urn:microsoft.com/office/officeart/2005/8/layout/cycle7"/>
    <dgm:cxn modelId="{DF242FA4-714A-43B1-B2CE-E21533CF7345}" type="presOf" srcId="{00B03FBA-22C1-47EA-9ECE-822FA071A945}" destId="{5E80F7E8-5CD7-419E-854D-F7D5236D205C}" srcOrd="0" destOrd="0" presId="urn:microsoft.com/office/officeart/2005/8/layout/cycle7"/>
    <dgm:cxn modelId="{6D5A4BBE-7089-4E52-B893-9A712F4FD218}" type="presOf" srcId="{2EF650B6-59FA-42A4-BF76-9090491A611A}" destId="{975EDD23-BDED-41FC-88DD-6C79B2F9DA09}" srcOrd="0" destOrd="0" presId="urn:microsoft.com/office/officeart/2005/8/layout/cycle7"/>
    <dgm:cxn modelId="{0CD3C8D2-95CC-4A38-8728-BA7A2FECE81B}" srcId="{76D6D30A-6FBD-4D3A-B3F7-F758E924F97C}" destId="{2EF650B6-59FA-42A4-BF76-9090491A611A}" srcOrd="2" destOrd="0" parTransId="{BD81DA03-3B4F-49EA-9949-83CE15974365}" sibTransId="{57B31BA8-4985-4ACE-B1A0-1CE3612BDAFF}"/>
    <dgm:cxn modelId="{F10489FC-09EF-41C5-85AA-C87C051EBB4D}" type="presOf" srcId="{57B31BA8-4985-4ACE-B1A0-1CE3612BDAFF}" destId="{09A947B2-E5C4-46E8-AD76-4854981B1AFC}" srcOrd="0" destOrd="0" presId="urn:microsoft.com/office/officeart/2005/8/layout/cycle7"/>
    <dgm:cxn modelId="{A721C25C-0894-4323-892B-07F8175877D3}" type="presParOf" srcId="{6F5027E2-E83B-48C6-A64F-58204400F1FB}" destId="{426BBCAF-AE05-4762-BFA5-C3D11BB6B062}" srcOrd="0" destOrd="0" presId="urn:microsoft.com/office/officeart/2005/8/layout/cycle7"/>
    <dgm:cxn modelId="{F9861D08-2062-4705-8862-09D3A00EF2E5}" type="presParOf" srcId="{6F5027E2-E83B-48C6-A64F-58204400F1FB}" destId="{FE956B33-9FED-4AB3-AF3E-924D08D69B0C}" srcOrd="1" destOrd="0" presId="urn:microsoft.com/office/officeart/2005/8/layout/cycle7"/>
    <dgm:cxn modelId="{6A11A1A7-1789-48C1-870F-5BF4AF0CEF26}" type="presParOf" srcId="{FE956B33-9FED-4AB3-AF3E-924D08D69B0C}" destId="{0C70437C-7E70-4A35-BBE3-BA60878F7323}" srcOrd="0" destOrd="0" presId="urn:microsoft.com/office/officeart/2005/8/layout/cycle7"/>
    <dgm:cxn modelId="{B448B1D1-ABE7-45C0-BCCF-3F3864DB2014}" type="presParOf" srcId="{6F5027E2-E83B-48C6-A64F-58204400F1FB}" destId="{5E80F7E8-5CD7-419E-854D-F7D5236D205C}" srcOrd="2" destOrd="0" presId="urn:microsoft.com/office/officeart/2005/8/layout/cycle7"/>
    <dgm:cxn modelId="{F6062F2D-E550-400B-BEDA-8BB08C30502A}" type="presParOf" srcId="{6F5027E2-E83B-48C6-A64F-58204400F1FB}" destId="{132CE5B1-9673-4949-8005-F4F10222DECB}" srcOrd="3" destOrd="0" presId="urn:microsoft.com/office/officeart/2005/8/layout/cycle7"/>
    <dgm:cxn modelId="{D7D96269-B4B1-4BAD-9B79-9A88B78BBF6E}" type="presParOf" srcId="{132CE5B1-9673-4949-8005-F4F10222DECB}" destId="{291F4212-8BFC-46E0-8EE9-E761CFD06366}" srcOrd="0" destOrd="0" presId="urn:microsoft.com/office/officeart/2005/8/layout/cycle7"/>
    <dgm:cxn modelId="{55E0B0CC-4038-4B04-A658-F357210779A3}" type="presParOf" srcId="{6F5027E2-E83B-48C6-A64F-58204400F1FB}" destId="{975EDD23-BDED-41FC-88DD-6C79B2F9DA09}" srcOrd="4" destOrd="0" presId="urn:microsoft.com/office/officeart/2005/8/layout/cycle7"/>
    <dgm:cxn modelId="{B1BE16BB-9510-4344-BB79-27CA18991543}" type="presParOf" srcId="{6F5027E2-E83B-48C6-A64F-58204400F1FB}" destId="{09A947B2-E5C4-46E8-AD76-4854981B1AFC}" srcOrd="5" destOrd="0" presId="urn:microsoft.com/office/officeart/2005/8/layout/cycle7"/>
    <dgm:cxn modelId="{363EF1FF-14A9-4750-A311-917B4B19AC2D}" type="presParOf" srcId="{09A947B2-E5C4-46E8-AD76-4854981B1AFC}" destId="{E06BD243-EFD1-4E7D-B87F-E47B95FE660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759804-B46A-46F7-A968-9ADF291644FB}" type="doc">
      <dgm:prSet loTypeId="urn:microsoft.com/office/officeart/2008/layout/CircularPictureCallout" loCatId="picture" qsTypeId="urn:microsoft.com/office/officeart/2005/8/quickstyle/simple1" qsCatId="simple" csTypeId="urn:microsoft.com/office/officeart/2005/8/colors/accent0_1" csCatId="mainScheme" phldr="1"/>
      <dgm:spPr/>
      <dgm:t>
        <a:bodyPr/>
        <a:lstStyle/>
        <a:p>
          <a:endParaRPr lang="zh-CN" altLang="en-US"/>
        </a:p>
      </dgm:t>
    </dgm:pt>
    <dgm:pt modelId="{419DF3CF-964D-4465-BE16-CF310D602875}">
      <dgm:prSet custT="1"/>
      <dgm:spPr/>
      <dgm:t>
        <a:bodyPr/>
        <a:lstStyle/>
        <a:p>
          <a:r>
            <a:rPr lang="en-US" altLang="zh-CN" sz="2800">
              <a:solidFill>
                <a:schemeClr val="bg1"/>
              </a:solidFill>
            </a:rPr>
            <a:t>Information Technology</a:t>
          </a:r>
        </a:p>
      </dgm:t>
    </dgm:pt>
    <dgm:pt modelId="{2A51A064-8B65-4CE9-BAAA-E490B6B90A01}" type="parTrans" cxnId="{04091643-6236-42CD-9FD3-4EE12119504E}">
      <dgm:prSet/>
      <dgm:spPr/>
      <dgm:t>
        <a:bodyPr/>
        <a:lstStyle/>
        <a:p>
          <a:endParaRPr lang="zh-CN" altLang="en-US"/>
        </a:p>
      </dgm:t>
    </dgm:pt>
    <dgm:pt modelId="{2747B129-5919-44CE-8941-8354E374DAF9}" type="sibTrans" cxnId="{04091643-6236-42CD-9FD3-4EE12119504E}">
      <dgm:prSet/>
      <dgm:spPr>
        <a:blipFill>
          <a:blip xmlns:r="http://schemas.openxmlformats.org/officeDocument/2006/relationships" r:embed="rId1"/>
          <a:srcRect/>
          <a:stretch>
            <a:fillRect l="-18000" r="-18000"/>
          </a:stretch>
        </a:blipFill>
      </dgm:spPr>
      <dgm:t>
        <a:bodyPr/>
        <a:lstStyle/>
        <a:p>
          <a:endParaRPr lang="zh-CN" altLang="en-US"/>
        </a:p>
      </dgm:t>
    </dgm:pt>
    <dgm:pt modelId="{68131C51-616A-461E-9248-2ED989C8F191}" type="pres">
      <dgm:prSet presAssocID="{98759804-B46A-46F7-A968-9ADF291644FB}" presName="Name0" presStyleCnt="0">
        <dgm:presLayoutVars>
          <dgm:chMax val="7"/>
          <dgm:chPref val="7"/>
          <dgm:dir/>
        </dgm:presLayoutVars>
      </dgm:prSet>
      <dgm:spPr/>
    </dgm:pt>
    <dgm:pt modelId="{2F2499E5-7C0B-4BE8-BFD2-01EFA7DA8196}" type="pres">
      <dgm:prSet presAssocID="{98759804-B46A-46F7-A968-9ADF291644FB}" presName="Name1" presStyleCnt="0"/>
      <dgm:spPr/>
    </dgm:pt>
    <dgm:pt modelId="{6D5B767A-D525-4160-BADF-FB812559D6C6}" type="pres">
      <dgm:prSet presAssocID="{2747B129-5919-44CE-8941-8354E374DAF9}" presName="picture_1" presStyleCnt="0"/>
      <dgm:spPr/>
    </dgm:pt>
    <dgm:pt modelId="{C4A21B3F-A021-4CFC-BB7E-84CE85006E67}" type="pres">
      <dgm:prSet presAssocID="{2747B129-5919-44CE-8941-8354E374DAF9}" presName="pictureRepeatNode" presStyleLbl="alignImgPlace1" presStyleIdx="0" presStyleCnt="1" custLinFactNeighborX="-2056" custLinFactNeighborY="-56"/>
      <dgm:spPr/>
    </dgm:pt>
    <dgm:pt modelId="{F70F9158-D45C-49C3-B417-E0511960477F}" type="pres">
      <dgm:prSet presAssocID="{419DF3CF-964D-4465-BE16-CF310D602875}" presName="text_1" presStyleLbl="node1" presStyleIdx="0" presStyleCnt="0" custScaleX="177365" custScaleY="65060">
        <dgm:presLayoutVars>
          <dgm:bulletEnabled val="1"/>
        </dgm:presLayoutVars>
      </dgm:prSet>
      <dgm:spPr/>
    </dgm:pt>
  </dgm:ptLst>
  <dgm:cxnLst>
    <dgm:cxn modelId="{E2CC2101-AC8D-496F-A5AB-700A5791A63B}" type="presOf" srcId="{2747B129-5919-44CE-8941-8354E374DAF9}" destId="{C4A21B3F-A021-4CFC-BB7E-84CE85006E67}" srcOrd="0" destOrd="0" presId="urn:microsoft.com/office/officeart/2008/layout/CircularPictureCallout"/>
    <dgm:cxn modelId="{04091643-6236-42CD-9FD3-4EE12119504E}" srcId="{98759804-B46A-46F7-A968-9ADF291644FB}" destId="{419DF3CF-964D-4465-BE16-CF310D602875}" srcOrd="0" destOrd="0" parTransId="{2A51A064-8B65-4CE9-BAAA-E490B6B90A01}" sibTransId="{2747B129-5919-44CE-8941-8354E374DAF9}"/>
    <dgm:cxn modelId="{AF8BED5B-EE8D-4766-A01C-0402FA6D68E3}" type="presOf" srcId="{98759804-B46A-46F7-A968-9ADF291644FB}" destId="{68131C51-616A-461E-9248-2ED989C8F191}" srcOrd="0" destOrd="0" presId="urn:microsoft.com/office/officeart/2008/layout/CircularPictureCallout"/>
    <dgm:cxn modelId="{CF22A7BD-201B-47D4-9BA4-9AF3B6466AAB}" type="presOf" srcId="{419DF3CF-964D-4465-BE16-CF310D602875}" destId="{F70F9158-D45C-49C3-B417-E0511960477F}" srcOrd="0" destOrd="0" presId="urn:microsoft.com/office/officeart/2008/layout/CircularPictureCallout"/>
    <dgm:cxn modelId="{C802DE99-BCB6-42EA-B3E2-1F07A809B9BD}" type="presParOf" srcId="{68131C51-616A-461E-9248-2ED989C8F191}" destId="{2F2499E5-7C0B-4BE8-BFD2-01EFA7DA8196}" srcOrd="0" destOrd="0" presId="urn:microsoft.com/office/officeart/2008/layout/CircularPictureCallout"/>
    <dgm:cxn modelId="{2CC840B0-256C-4834-9F1A-4330744476BD}" type="presParOf" srcId="{2F2499E5-7C0B-4BE8-BFD2-01EFA7DA8196}" destId="{6D5B767A-D525-4160-BADF-FB812559D6C6}" srcOrd="0" destOrd="0" presId="urn:microsoft.com/office/officeart/2008/layout/CircularPictureCallout"/>
    <dgm:cxn modelId="{27B23E24-2272-405D-B801-301E38AA775D}" type="presParOf" srcId="{6D5B767A-D525-4160-BADF-FB812559D6C6}" destId="{C4A21B3F-A021-4CFC-BB7E-84CE85006E67}" srcOrd="0" destOrd="0" presId="urn:microsoft.com/office/officeart/2008/layout/CircularPictureCallout"/>
    <dgm:cxn modelId="{508ACD57-D18E-4A87-A701-F49323F2BD18}" type="presParOf" srcId="{2F2499E5-7C0B-4BE8-BFD2-01EFA7DA8196}" destId="{F70F9158-D45C-49C3-B417-E0511960477F}"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759804-B46A-46F7-A968-9ADF291644FB}" type="doc">
      <dgm:prSet loTypeId="urn:microsoft.com/office/officeart/2008/layout/CircularPictureCallout" loCatId="picture" qsTypeId="urn:microsoft.com/office/officeart/2005/8/quickstyle/simple1" qsCatId="simple" csTypeId="urn:microsoft.com/office/officeart/2005/8/colors/accent0_1" csCatId="mainScheme" phldr="1"/>
      <dgm:spPr/>
      <dgm:t>
        <a:bodyPr/>
        <a:lstStyle/>
        <a:p>
          <a:endParaRPr lang="zh-CN" altLang="en-US"/>
        </a:p>
      </dgm:t>
    </dgm:pt>
    <dgm:pt modelId="{419DF3CF-964D-4465-BE16-CF310D602875}">
      <dgm:prSet custT="1"/>
      <dgm:spPr/>
      <dgm:t>
        <a:bodyPr/>
        <a:lstStyle/>
        <a:p>
          <a:r>
            <a:rPr lang="en-US" altLang="zh-CN" sz="2800">
              <a:solidFill>
                <a:schemeClr val="bg1"/>
              </a:solidFill>
            </a:rPr>
            <a:t>Information Technology</a:t>
          </a:r>
          <a:endParaRPr lang="zh-CN" altLang="en-US" sz="2800">
            <a:solidFill>
              <a:schemeClr val="bg1"/>
            </a:solidFill>
          </a:endParaRPr>
        </a:p>
      </dgm:t>
    </dgm:pt>
    <dgm:pt modelId="{2A51A064-8B65-4CE9-BAAA-E490B6B90A01}" type="parTrans" cxnId="{04091643-6236-42CD-9FD3-4EE12119504E}">
      <dgm:prSet/>
      <dgm:spPr/>
      <dgm:t>
        <a:bodyPr/>
        <a:lstStyle/>
        <a:p>
          <a:endParaRPr lang="zh-CN" altLang="en-US"/>
        </a:p>
      </dgm:t>
    </dgm:pt>
    <dgm:pt modelId="{2747B129-5919-44CE-8941-8354E374DAF9}" type="sibTrans" cxnId="{04091643-6236-42CD-9FD3-4EE12119504E}">
      <dgm:prSet/>
      <dgm:spPr>
        <a:blipFill>
          <a:blip xmlns:r="http://schemas.openxmlformats.org/officeDocument/2006/relationships" r:embed="rId1"/>
          <a:srcRect/>
          <a:stretch>
            <a:fillRect l="-18000" r="-18000"/>
          </a:stretch>
        </a:blipFill>
      </dgm:spPr>
      <dgm:t>
        <a:bodyPr/>
        <a:lstStyle/>
        <a:p>
          <a:endParaRPr lang="zh-CN" altLang="en-US"/>
        </a:p>
      </dgm:t>
    </dgm:pt>
    <dgm:pt modelId="{68131C51-616A-461E-9248-2ED989C8F191}" type="pres">
      <dgm:prSet presAssocID="{98759804-B46A-46F7-A968-9ADF291644FB}" presName="Name0" presStyleCnt="0">
        <dgm:presLayoutVars>
          <dgm:chMax val="7"/>
          <dgm:chPref val="7"/>
          <dgm:dir/>
        </dgm:presLayoutVars>
      </dgm:prSet>
      <dgm:spPr/>
    </dgm:pt>
    <dgm:pt modelId="{2F2499E5-7C0B-4BE8-BFD2-01EFA7DA8196}" type="pres">
      <dgm:prSet presAssocID="{98759804-B46A-46F7-A968-9ADF291644FB}" presName="Name1" presStyleCnt="0"/>
      <dgm:spPr/>
    </dgm:pt>
    <dgm:pt modelId="{6D5B767A-D525-4160-BADF-FB812559D6C6}" type="pres">
      <dgm:prSet presAssocID="{2747B129-5919-44CE-8941-8354E374DAF9}" presName="picture_1" presStyleCnt="0"/>
      <dgm:spPr/>
    </dgm:pt>
    <dgm:pt modelId="{C4A21B3F-A021-4CFC-BB7E-84CE85006E67}" type="pres">
      <dgm:prSet presAssocID="{2747B129-5919-44CE-8941-8354E374DAF9}" presName="pictureRepeatNode" presStyleLbl="alignImgPlace1" presStyleIdx="0" presStyleCnt="1" custLinFactNeighborX="-2056" custLinFactNeighborY="-56"/>
      <dgm:spPr/>
    </dgm:pt>
    <dgm:pt modelId="{F70F9158-D45C-49C3-B417-E0511960477F}" type="pres">
      <dgm:prSet presAssocID="{419DF3CF-964D-4465-BE16-CF310D602875}" presName="text_1" presStyleLbl="node1" presStyleIdx="0" presStyleCnt="0" custScaleX="177365" custScaleY="65060">
        <dgm:presLayoutVars>
          <dgm:bulletEnabled val="1"/>
        </dgm:presLayoutVars>
      </dgm:prSet>
      <dgm:spPr/>
    </dgm:pt>
  </dgm:ptLst>
  <dgm:cxnLst>
    <dgm:cxn modelId="{E2CC2101-AC8D-496F-A5AB-700A5791A63B}" type="presOf" srcId="{2747B129-5919-44CE-8941-8354E374DAF9}" destId="{C4A21B3F-A021-4CFC-BB7E-84CE85006E67}" srcOrd="0" destOrd="0" presId="urn:microsoft.com/office/officeart/2008/layout/CircularPictureCallout"/>
    <dgm:cxn modelId="{04091643-6236-42CD-9FD3-4EE12119504E}" srcId="{98759804-B46A-46F7-A968-9ADF291644FB}" destId="{419DF3CF-964D-4465-BE16-CF310D602875}" srcOrd="0" destOrd="0" parTransId="{2A51A064-8B65-4CE9-BAAA-E490B6B90A01}" sibTransId="{2747B129-5919-44CE-8941-8354E374DAF9}"/>
    <dgm:cxn modelId="{AF8BED5B-EE8D-4766-A01C-0402FA6D68E3}" type="presOf" srcId="{98759804-B46A-46F7-A968-9ADF291644FB}" destId="{68131C51-616A-461E-9248-2ED989C8F191}" srcOrd="0" destOrd="0" presId="urn:microsoft.com/office/officeart/2008/layout/CircularPictureCallout"/>
    <dgm:cxn modelId="{CF22A7BD-201B-47D4-9BA4-9AF3B6466AAB}" type="presOf" srcId="{419DF3CF-964D-4465-BE16-CF310D602875}" destId="{F70F9158-D45C-49C3-B417-E0511960477F}" srcOrd="0" destOrd="0" presId="urn:microsoft.com/office/officeart/2008/layout/CircularPictureCallout"/>
    <dgm:cxn modelId="{C802DE99-BCB6-42EA-B3E2-1F07A809B9BD}" type="presParOf" srcId="{68131C51-616A-461E-9248-2ED989C8F191}" destId="{2F2499E5-7C0B-4BE8-BFD2-01EFA7DA8196}" srcOrd="0" destOrd="0" presId="urn:microsoft.com/office/officeart/2008/layout/CircularPictureCallout"/>
    <dgm:cxn modelId="{2CC840B0-256C-4834-9F1A-4330744476BD}" type="presParOf" srcId="{2F2499E5-7C0B-4BE8-BFD2-01EFA7DA8196}" destId="{6D5B767A-D525-4160-BADF-FB812559D6C6}" srcOrd="0" destOrd="0" presId="urn:microsoft.com/office/officeart/2008/layout/CircularPictureCallout"/>
    <dgm:cxn modelId="{27B23E24-2272-405D-B801-301E38AA775D}" type="presParOf" srcId="{6D5B767A-D525-4160-BADF-FB812559D6C6}" destId="{C4A21B3F-A021-4CFC-BB7E-84CE85006E67}" srcOrd="0" destOrd="0" presId="urn:microsoft.com/office/officeart/2008/layout/CircularPictureCallout"/>
    <dgm:cxn modelId="{508ACD57-D18E-4A87-A701-F49323F2BD18}" type="presParOf" srcId="{2F2499E5-7C0B-4BE8-BFD2-01EFA7DA8196}" destId="{F70F9158-D45C-49C3-B417-E0511960477F}"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BBCAF-AE05-4762-BFA5-C3D11BB6B062}">
      <dsp:nvSpPr>
        <dsp:cNvPr id="0" name=""/>
        <dsp:cNvSpPr/>
      </dsp:nvSpPr>
      <dsp:spPr>
        <a:xfrm>
          <a:off x="1380826" y="486"/>
          <a:ext cx="1281138" cy="640569"/>
        </a:xfrm>
        <a:prstGeom prst="roundRect">
          <a:avLst>
            <a:gd name="adj" fmla="val 10000"/>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a:t>Correlation</a:t>
          </a:r>
          <a:endParaRPr lang="zh-CN" altLang="en-US" sz="1600" kern="1200"/>
        </a:p>
      </dsp:txBody>
      <dsp:txXfrm>
        <a:off x="1399588" y="19248"/>
        <a:ext cx="1243614" cy="603045"/>
      </dsp:txXfrm>
    </dsp:sp>
    <dsp:sp modelId="{FE956B33-9FED-4AB3-AF3E-924D08D69B0C}">
      <dsp:nvSpPr>
        <dsp:cNvPr id="0" name=""/>
        <dsp:cNvSpPr/>
      </dsp:nvSpPr>
      <dsp:spPr>
        <a:xfrm rot="3600000">
          <a:off x="2216743" y="1124083"/>
          <a:ext cx="666332" cy="224199"/>
        </a:xfrm>
        <a:prstGeom prst="leftRightArrow">
          <a:avLst>
            <a:gd name="adj1" fmla="val 60000"/>
            <a:gd name="adj2" fmla="val 50000"/>
          </a:avLst>
        </a:prstGeom>
        <a:solidFill>
          <a:schemeClr val="accent5">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2284003" y="1168923"/>
        <a:ext cx="531812" cy="134519"/>
      </dsp:txXfrm>
    </dsp:sp>
    <dsp:sp modelId="{5E80F7E8-5CD7-419E-854D-F7D5236D205C}">
      <dsp:nvSpPr>
        <dsp:cNvPr id="0" name=""/>
        <dsp:cNvSpPr/>
      </dsp:nvSpPr>
      <dsp:spPr>
        <a:xfrm>
          <a:off x="2437853" y="1831311"/>
          <a:ext cx="1281138" cy="640569"/>
        </a:xfrm>
        <a:prstGeom prst="roundRect">
          <a:avLst>
            <a:gd name="adj" fmla="val 10000"/>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a:t>Stationarity</a:t>
          </a:r>
          <a:endParaRPr lang="zh-CN" altLang="en-US" sz="1600" kern="1200"/>
        </a:p>
      </dsp:txBody>
      <dsp:txXfrm>
        <a:off x="2456615" y="1850073"/>
        <a:ext cx="1243614" cy="603045"/>
      </dsp:txXfrm>
    </dsp:sp>
    <dsp:sp modelId="{132CE5B1-9673-4949-8005-F4F10222DECB}">
      <dsp:nvSpPr>
        <dsp:cNvPr id="0" name=""/>
        <dsp:cNvSpPr/>
      </dsp:nvSpPr>
      <dsp:spPr>
        <a:xfrm rot="10800000">
          <a:off x="1688229" y="2039496"/>
          <a:ext cx="666332" cy="224199"/>
        </a:xfrm>
        <a:prstGeom prst="leftRightArrow">
          <a:avLst>
            <a:gd name="adj1" fmla="val 60000"/>
            <a:gd name="adj2" fmla="val 50000"/>
          </a:avLst>
        </a:prstGeom>
        <a:solidFill>
          <a:schemeClr val="accent5">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10800000">
        <a:off x="1755489" y="2084336"/>
        <a:ext cx="531812" cy="134519"/>
      </dsp:txXfrm>
    </dsp:sp>
    <dsp:sp modelId="{975EDD23-BDED-41FC-88DD-6C79B2F9DA09}">
      <dsp:nvSpPr>
        <dsp:cNvPr id="0" name=""/>
        <dsp:cNvSpPr/>
      </dsp:nvSpPr>
      <dsp:spPr>
        <a:xfrm>
          <a:off x="323799" y="1831311"/>
          <a:ext cx="1281138" cy="640569"/>
        </a:xfrm>
        <a:prstGeom prst="roundRect">
          <a:avLst>
            <a:gd name="adj" fmla="val 10000"/>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a:t>Cointegration</a:t>
          </a:r>
          <a:endParaRPr lang="zh-CN" altLang="en-US" sz="1600" kern="1200"/>
        </a:p>
      </dsp:txBody>
      <dsp:txXfrm>
        <a:off x="342561" y="1850073"/>
        <a:ext cx="1243614" cy="603045"/>
      </dsp:txXfrm>
    </dsp:sp>
    <dsp:sp modelId="{09A947B2-E5C4-46E8-AD76-4854981B1AFC}">
      <dsp:nvSpPr>
        <dsp:cNvPr id="0" name=""/>
        <dsp:cNvSpPr/>
      </dsp:nvSpPr>
      <dsp:spPr>
        <a:xfrm rot="18000000">
          <a:off x="1159716" y="1124083"/>
          <a:ext cx="666332" cy="224199"/>
        </a:xfrm>
        <a:prstGeom prst="leftRightArrow">
          <a:avLst>
            <a:gd name="adj1" fmla="val 60000"/>
            <a:gd name="adj2" fmla="val 50000"/>
          </a:avLst>
        </a:prstGeom>
        <a:solidFill>
          <a:schemeClr val="accent5">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1226976" y="1168923"/>
        <a:ext cx="531812" cy="134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21B3F-A021-4CFC-BB7E-84CE85006E67}">
      <dsp:nvSpPr>
        <dsp:cNvPr id="0" name=""/>
        <dsp:cNvSpPr/>
      </dsp:nvSpPr>
      <dsp:spPr>
        <a:xfrm>
          <a:off x="1277370" y="594454"/>
          <a:ext cx="2664295" cy="2664295"/>
        </a:xfrm>
        <a:prstGeom prst="ellipse">
          <a:avLst/>
        </a:prstGeom>
        <a:blipFill>
          <a:blip xmlns:r="http://schemas.openxmlformats.org/officeDocument/2006/relationships" r:embed="rId1"/>
          <a:srcRect/>
          <a:stretch>
            <a:fillRect l="-18000" r="-18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0F9158-D45C-49C3-B417-E0511960477F}">
      <dsp:nvSpPr>
        <dsp:cNvPr id="0" name=""/>
        <dsp:cNvSpPr/>
      </dsp:nvSpPr>
      <dsp:spPr>
        <a:xfrm>
          <a:off x="1152126" y="2164287"/>
          <a:ext cx="3024338" cy="57201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44600">
            <a:lnSpc>
              <a:spcPct val="90000"/>
            </a:lnSpc>
            <a:spcBef>
              <a:spcPct val="0"/>
            </a:spcBef>
            <a:spcAft>
              <a:spcPct val="35000"/>
            </a:spcAft>
            <a:buNone/>
          </a:pPr>
          <a:r>
            <a:rPr lang="en-US" altLang="zh-CN" sz="2800" kern="1200">
              <a:solidFill>
                <a:schemeClr val="bg1"/>
              </a:solidFill>
            </a:rPr>
            <a:t>Information Technology</a:t>
          </a:r>
        </a:p>
      </dsp:txBody>
      <dsp:txXfrm>
        <a:off x="1152126" y="2164287"/>
        <a:ext cx="3024338" cy="5720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21B3F-A021-4CFC-BB7E-84CE85006E67}">
      <dsp:nvSpPr>
        <dsp:cNvPr id="0" name=""/>
        <dsp:cNvSpPr/>
      </dsp:nvSpPr>
      <dsp:spPr>
        <a:xfrm>
          <a:off x="1277370" y="594454"/>
          <a:ext cx="2664295" cy="2664295"/>
        </a:xfrm>
        <a:prstGeom prst="ellipse">
          <a:avLst/>
        </a:prstGeom>
        <a:blipFill>
          <a:blip xmlns:r="http://schemas.openxmlformats.org/officeDocument/2006/relationships" r:embed="rId1"/>
          <a:srcRect/>
          <a:stretch>
            <a:fillRect l="-18000" r="-18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0F9158-D45C-49C3-B417-E0511960477F}">
      <dsp:nvSpPr>
        <dsp:cNvPr id="0" name=""/>
        <dsp:cNvSpPr/>
      </dsp:nvSpPr>
      <dsp:spPr>
        <a:xfrm>
          <a:off x="1152126" y="2164287"/>
          <a:ext cx="3024338" cy="57201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44600">
            <a:lnSpc>
              <a:spcPct val="90000"/>
            </a:lnSpc>
            <a:spcBef>
              <a:spcPct val="0"/>
            </a:spcBef>
            <a:spcAft>
              <a:spcPct val="35000"/>
            </a:spcAft>
            <a:buNone/>
          </a:pPr>
          <a:r>
            <a:rPr lang="en-US" altLang="zh-CN" sz="2800" kern="1200">
              <a:solidFill>
                <a:schemeClr val="bg1"/>
              </a:solidFill>
            </a:rPr>
            <a:t>Information Technology</a:t>
          </a:r>
          <a:endParaRPr lang="zh-CN" altLang="en-US" sz="2800" kern="1200">
            <a:solidFill>
              <a:schemeClr val="bg1"/>
            </a:solidFill>
          </a:endParaRPr>
        </a:p>
      </dsp:txBody>
      <dsp:txXfrm>
        <a:off x="1152126" y="2164287"/>
        <a:ext cx="3024338" cy="572019"/>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ECD13F-9E93-4C57-A5BD-336347054114}" type="datetimeFigureOut">
              <a:rPr lang="en-US" smtClean="0"/>
              <a:t>8/6/22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2B5BEB-1ADB-49FA-9859-ABF84DA6CBEF}" type="slidenum">
              <a:rPr lang="en-US" smtClean="0"/>
              <a:t>‹#›</a:t>
            </a:fld>
            <a:endParaRPr lang="en-US"/>
          </a:p>
        </p:txBody>
      </p:sp>
    </p:spTree>
    <p:extLst>
      <p:ext uri="{BB962C8B-B14F-4D97-AF65-F5344CB8AC3E}">
        <p14:creationId xmlns:p14="http://schemas.microsoft.com/office/powerpoint/2010/main" val="1755283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1D9606-6FF7-49AF-A412-4D6AB767DFC4}" type="datetimeFigureOut">
              <a:rPr lang="en-US" smtClean="0"/>
              <a:t>8/6/22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4AE7AE-FCBF-419F-971E-04B351FA8EC0}" type="slidenum">
              <a:rPr lang="en-US" smtClean="0"/>
              <a:t>‹#›</a:t>
            </a:fld>
            <a:endParaRPr lang="en-US"/>
          </a:p>
        </p:txBody>
      </p:sp>
    </p:spTree>
    <p:extLst>
      <p:ext uri="{BB962C8B-B14F-4D97-AF65-F5344CB8AC3E}">
        <p14:creationId xmlns:p14="http://schemas.microsoft.com/office/powerpoint/2010/main" val="187774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corporatefinanceinstitute.com</a:t>
            </a:r>
            <a:r>
              <a:rPr lang="en-US"/>
              <a:t>/resources/knowledge/trading-investing/mean-reversion/</a:t>
            </a:r>
          </a:p>
          <a:p>
            <a:endParaRPr lang="en-US"/>
          </a:p>
          <a:p>
            <a:r>
              <a:rPr lang="en-CA"/>
              <a:t>A pairs-trading strategy, whether it’s based on the relationship between two similar companies, or even between two shares classes of the same stock, assumes that you can profitably trade when there’s a significant deviation from the historical correlation.</a:t>
            </a:r>
          </a:p>
          <a:p>
            <a:endParaRPr lang="en-CA"/>
          </a:p>
          <a:p>
            <a:r>
              <a:rPr lang="en-US"/>
              <a:t>https://</a:t>
            </a:r>
            <a:r>
              <a:rPr lang="en-US" err="1"/>
              <a:t>www.warriortrading.com</a:t>
            </a:r>
            <a:r>
              <a:rPr lang="en-US"/>
              <a:t>/mean-reversion/</a:t>
            </a:r>
          </a:p>
        </p:txBody>
      </p:sp>
      <p:sp>
        <p:nvSpPr>
          <p:cNvPr id="4" name="Slide Number Placeholder 3"/>
          <p:cNvSpPr>
            <a:spLocks noGrp="1"/>
          </p:cNvSpPr>
          <p:nvPr>
            <p:ph type="sldNum" sz="quarter" idx="5"/>
          </p:nvPr>
        </p:nvSpPr>
        <p:spPr/>
        <p:txBody>
          <a:bodyPr/>
          <a:lstStyle/>
          <a:p>
            <a:fld id="{274AE7AE-FCBF-419F-971E-04B351FA8EC0}" type="slidenum">
              <a:rPr lang="en-US" smtClean="0"/>
              <a:t>7</a:t>
            </a:fld>
            <a:endParaRPr lang="en-US"/>
          </a:p>
        </p:txBody>
      </p:sp>
    </p:spTree>
    <p:extLst>
      <p:ext uri="{BB962C8B-B14F-4D97-AF65-F5344CB8AC3E}">
        <p14:creationId xmlns:p14="http://schemas.microsoft.com/office/powerpoint/2010/main" val="3128703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We started our trade with 10K split between two stocks (ACN and MSFT) and then </a:t>
            </a:r>
            <a:r>
              <a:rPr lang="en-CA" dirty="0" err="1"/>
              <a:t>backtested</a:t>
            </a:r>
            <a:r>
              <a:rPr lang="en-CA" dirty="0"/>
              <a:t> our strategy by trading 24 shares of ACN and 29 shares of MSFT at each buy/sell signal. </a:t>
            </a:r>
          </a:p>
          <a:p>
            <a:endParaRPr lang="en-CA" dirty="0"/>
          </a:p>
          <a:p>
            <a:r>
              <a:rPr lang="en-CA" dirty="0"/>
              <a:t>Here’s a random sample of how the trades were implemented.</a:t>
            </a:r>
          </a:p>
          <a:p>
            <a:endParaRPr lang="en-CA" dirty="0"/>
          </a:p>
          <a:p>
            <a:r>
              <a:rPr lang="en-CA" dirty="0"/>
              <a:t>On our first day, we have taken no position and hence had 0 holding value for ACN &amp; MSFT.</a:t>
            </a:r>
          </a:p>
          <a:p>
            <a:endParaRPr lang="en-CA" dirty="0"/>
          </a:p>
          <a:p>
            <a:r>
              <a:rPr lang="en-CA" dirty="0"/>
              <a:t>However, on the 18</a:t>
            </a:r>
            <a:r>
              <a:rPr lang="en-CA" baseline="30000" dirty="0"/>
              <a:t>th</a:t>
            </a:r>
            <a:r>
              <a:rPr lang="en-CA" dirty="0"/>
              <a:t> of Sept 2020, we take a short position for ACN with a –ve value of 5,526.67 while simultaneously taking a long position for MSFT at a value of 5,722.76. This gives us a cash position of 9,803.91 and a portfolio value of 10,000. However, on the 21</a:t>
            </a:r>
            <a:r>
              <a:rPr lang="en-CA" baseline="30000" dirty="0"/>
              <a:t>st</a:t>
            </a:r>
            <a:r>
              <a:rPr lang="en-CA" dirty="0"/>
              <a:t> and 22</a:t>
            </a:r>
            <a:r>
              <a:rPr lang="en-CA" baseline="30000" dirty="0"/>
              <a:t>nd,</a:t>
            </a:r>
            <a:r>
              <a:rPr lang="en-CA" dirty="0"/>
              <a:t> </a:t>
            </a:r>
            <a:r>
              <a:rPr lang="en-US" dirty="0"/>
              <a:t>we continue to hold our position, notice that our cash value remains the same, but the portfolio value increases on both days due to changes in the stock prices.</a:t>
            </a:r>
          </a:p>
          <a:p>
            <a:endParaRPr lang="en-CA" sz="1200" dirty="0">
              <a:solidFill>
                <a:srgbClr val="C00000"/>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see what profits were generated over the 2year period.</a:t>
            </a:r>
            <a:endParaRPr lang="en-CA" sz="1200" dirty="0">
              <a:solidFill>
                <a:srgbClr val="C00000"/>
              </a:solidFill>
              <a:latin typeface="Segoe UI"/>
              <a:cs typeface="Segoe UI"/>
            </a:endParaRPr>
          </a:p>
          <a:p>
            <a:endParaRPr lang="en-CA" dirty="0"/>
          </a:p>
        </p:txBody>
      </p:sp>
      <p:sp>
        <p:nvSpPr>
          <p:cNvPr id="4" name="Slide Number Placeholder 3"/>
          <p:cNvSpPr>
            <a:spLocks noGrp="1"/>
          </p:cNvSpPr>
          <p:nvPr>
            <p:ph type="sldNum" sz="quarter" idx="5"/>
          </p:nvPr>
        </p:nvSpPr>
        <p:spPr/>
        <p:txBody>
          <a:bodyPr/>
          <a:lstStyle/>
          <a:p>
            <a:fld id="{274AE7AE-FCBF-419F-971E-04B351FA8EC0}" type="slidenum">
              <a:rPr lang="en-US" smtClean="0"/>
              <a:t>18</a:t>
            </a:fld>
            <a:endParaRPr lang="en-US"/>
          </a:p>
        </p:txBody>
      </p:sp>
    </p:spTree>
    <p:extLst>
      <p:ext uri="{BB962C8B-B14F-4D97-AF65-F5344CB8AC3E}">
        <p14:creationId xmlns:p14="http://schemas.microsoft.com/office/powerpoint/2010/main" val="2692980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pple-system"/>
              </a:rPr>
              <a:t>So, we can safely conclude that our strategy is profitable because we were able to increase our portfolio from 10k which we started to trade with in July 2020 to about 15k in July 2022 – that is a 50% increase in our portfolio value over a period of 2years.</a:t>
            </a:r>
          </a:p>
          <a:p>
            <a:endParaRPr lang="en-CA" b="0" i="0" dirty="0">
              <a:effectLst/>
              <a:latin typeface="-apple-system"/>
            </a:endParaRPr>
          </a:p>
          <a:p>
            <a:endParaRPr lang="en-CA" b="0" i="0" dirty="0">
              <a:effectLst/>
              <a:latin typeface="-apple-system"/>
            </a:endParaRPr>
          </a:p>
          <a:p>
            <a:endParaRPr lang="en-CA" b="0" i="0" dirty="0">
              <a:effectLst/>
              <a:latin typeface="-apple-system"/>
            </a:endParaRPr>
          </a:p>
          <a:p>
            <a:endParaRPr lang="en-CA" b="0" i="0" dirty="0">
              <a:effectLst/>
              <a:latin typeface="-apple-system"/>
            </a:endParaRPr>
          </a:p>
          <a:p>
            <a:endParaRPr lang="en-CA" b="0" i="0" dirty="0">
              <a:effectLst/>
              <a:latin typeface="-apple-system"/>
            </a:endParaRPr>
          </a:p>
          <a:p>
            <a:endParaRPr lang="en-CA" dirty="0"/>
          </a:p>
        </p:txBody>
      </p:sp>
      <p:sp>
        <p:nvSpPr>
          <p:cNvPr id="4" name="Slide Number Placeholder 3"/>
          <p:cNvSpPr>
            <a:spLocks noGrp="1"/>
          </p:cNvSpPr>
          <p:nvPr>
            <p:ph type="sldNum" sz="quarter" idx="5"/>
          </p:nvPr>
        </p:nvSpPr>
        <p:spPr/>
        <p:txBody>
          <a:bodyPr/>
          <a:lstStyle/>
          <a:p>
            <a:fld id="{274AE7AE-FCBF-419F-971E-04B351FA8EC0}" type="slidenum">
              <a:rPr lang="en-US" smtClean="0"/>
              <a:t>19</a:t>
            </a:fld>
            <a:endParaRPr lang="en-US"/>
          </a:p>
        </p:txBody>
      </p:sp>
    </p:spTree>
    <p:extLst>
      <p:ext uri="{BB962C8B-B14F-4D97-AF65-F5344CB8AC3E}">
        <p14:creationId xmlns:p14="http://schemas.microsoft.com/office/powerpoint/2010/main" val="4139801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we compare our return with that of the S&amp;P 500 index; notice how relatively close they both perform until the huge variation between Apr 2021 and Jan 2022.</a:t>
            </a:r>
          </a:p>
          <a:p>
            <a:endParaRPr lang="en-CA" dirty="0"/>
          </a:p>
          <a:p>
            <a:r>
              <a:rPr lang="en-CA" dirty="0"/>
              <a:t>However, the S&amp;P 500 suffers </a:t>
            </a:r>
            <a:r>
              <a:rPr lang="en-CA"/>
              <a:t>a decline </a:t>
            </a:r>
            <a:r>
              <a:rPr lang="en-CA" dirty="0"/>
              <a:t>and makes a total return of about 25% while ours consistently moved upwards until it gains an overall return close to 50%.</a:t>
            </a:r>
          </a:p>
          <a:p>
            <a:endParaRPr lang="en-CA" dirty="0"/>
          </a:p>
        </p:txBody>
      </p:sp>
      <p:sp>
        <p:nvSpPr>
          <p:cNvPr id="4" name="Slide Number Placeholder 3"/>
          <p:cNvSpPr>
            <a:spLocks noGrp="1"/>
          </p:cNvSpPr>
          <p:nvPr>
            <p:ph type="sldNum" sz="quarter" idx="5"/>
          </p:nvPr>
        </p:nvSpPr>
        <p:spPr/>
        <p:txBody>
          <a:bodyPr/>
          <a:lstStyle/>
          <a:p>
            <a:fld id="{274AE7AE-FCBF-419F-971E-04B351FA8EC0}" type="slidenum">
              <a:rPr lang="en-US" smtClean="0"/>
              <a:t>20</a:t>
            </a:fld>
            <a:endParaRPr lang="en-US"/>
          </a:p>
        </p:txBody>
      </p:sp>
    </p:spTree>
    <p:extLst>
      <p:ext uri="{BB962C8B-B14F-4D97-AF65-F5344CB8AC3E}">
        <p14:creationId xmlns:p14="http://schemas.microsoft.com/office/powerpoint/2010/main" val="233302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e96fd5876e_0_3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e96fd5876e_0_3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cs typeface="Calibri"/>
              </a:rPr>
              <a:t>As part of our next steps, we plan to:</a:t>
            </a:r>
          </a:p>
          <a:p>
            <a:endParaRPr lang="en-US" dirty="0">
              <a:cs typeface="Calibri"/>
            </a:endParaRPr>
          </a:p>
          <a:p>
            <a:pPr marL="342900" indent="-342900">
              <a:buFont typeface="Arial" panose="020B0604020202020204" pitchFamily="34" charset="0"/>
              <a:buChar char="•"/>
            </a:pPr>
            <a:r>
              <a:rPr lang="en-CA" sz="1200" dirty="0"/>
              <a:t>Enhance our model by carrying out additional parameter tuning and include ML algo such as decision trees or Support Vector Machine.</a:t>
            </a:r>
          </a:p>
          <a:p>
            <a:pPr marL="342900" indent="-342900">
              <a:buFont typeface="Arial" panose="020B0604020202020204" pitchFamily="34" charset="0"/>
              <a:buChar char="•"/>
            </a:pPr>
            <a:r>
              <a:rPr lang="en-CA" sz="1200" dirty="0"/>
              <a:t>Implement additional trading strategies such as trend following, arbitrage opportunities and include other industries in S&amp;P 500 market.</a:t>
            </a:r>
          </a:p>
          <a:p>
            <a:pPr marL="342900" indent="-342900">
              <a:buFont typeface="Arial" panose="020B0604020202020204" pitchFamily="34" charset="0"/>
              <a:buChar char="•"/>
            </a:pPr>
            <a:r>
              <a:rPr lang="en-CA" sz="1200" dirty="0"/>
              <a:t>Carry out additional backtesting before full deployment.</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hudsonthames.org</a:t>
            </a:r>
            <a:r>
              <a:rPr lang="en-US"/>
              <a:t>/definitive-guide-to-pairs-trading/</a:t>
            </a:r>
          </a:p>
        </p:txBody>
      </p:sp>
      <p:sp>
        <p:nvSpPr>
          <p:cNvPr id="4" name="Slide Number Placeholder 3"/>
          <p:cNvSpPr>
            <a:spLocks noGrp="1"/>
          </p:cNvSpPr>
          <p:nvPr>
            <p:ph type="sldNum" sz="quarter" idx="5"/>
          </p:nvPr>
        </p:nvSpPr>
        <p:spPr/>
        <p:txBody>
          <a:bodyPr/>
          <a:lstStyle/>
          <a:p>
            <a:fld id="{274AE7AE-FCBF-419F-971E-04B351FA8EC0}" type="slidenum">
              <a:rPr lang="en-US" smtClean="0"/>
              <a:t>8</a:t>
            </a:fld>
            <a:endParaRPr lang="en-US"/>
          </a:p>
        </p:txBody>
      </p:sp>
    </p:spTree>
    <p:extLst>
      <p:ext uri="{BB962C8B-B14F-4D97-AF65-F5344CB8AC3E}">
        <p14:creationId xmlns:p14="http://schemas.microsoft.com/office/powerpoint/2010/main" val="2326062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274AE7AE-FCBF-419F-971E-04B351FA8EC0}" type="slidenum">
              <a:rPr lang="en-US" smtClean="0"/>
              <a:t>10</a:t>
            </a:fld>
            <a:endParaRPr lang="en-US"/>
          </a:p>
        </p:txBody>
      </p:sp>
    </p:spTree>
    <p:extLst>
      <p:ext uri="{BB962C8B-B14F-4D97-AF65-F5344CB8AC3E}">
        <p14:creationId xmlns:p14="http://schemas.microsoft.com/office/powerpoint/2010/main" val="14623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274AE7AE-FCBF-419F-971E-04B351FA8EC0}" type="slidenum">
              <a:rPr lang="en-US" smtClean="0"/>
              <a:t>11</a:t>
            </a:fld>
            <a:endParaRPr lang="en-US"/>
          </a:p>
        </p:txBody>
      </p:sp>
    </p:spTree>
    <p:extLst>
      <p:ext uri="{BB962C8B-B14F-4D97-AF65-F5344CB8AC3E}">
        <p14:creationId xmlns:p14="http://schemas.microsoft.com/office/powerpoint/2010/main" val="224578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ltLang="zh-CN">
                <a:ea typeface="宋体"/>
              </a:rPr>
              <a:t>Augmented Dickey Fuller test (ADF Test) is a common statistical test used </a:t>
            </a:r>
            <a:r>
              <a:rPr lang="en" altLang="zh-CN" b="1">
                <a:ea typeface="宋体"/>
              </a:rPr>
              <a:t>to test whether a given Time series is stationary or not</a:t>
            </a:r>
            <a:r>
              <a:rPr lang="en" altLang="zh-CN">
                <a:ea typeface="宋体"/>
              </a:rPr>
              <a:t>. It is one of the most commonly used statistical test when it comes to analyzing the stationary of a series.</a:t>
            </a:r>
            <a:endParaRPr lang="zh-CN">
              <a:ea typeface="宋体"/>
              <a:cs typeface="Calibri"/>
            </a:endParaRPr>
          </a:p>
          <a:p>
            <a:endParaRPr lang="zh-CN" altLang="en-US">
              <a:ea typeface="宋体"/>
              <a:cs typeface="Calibri"/>
            </a:endParaRPr>
          </a:p>
        </p:txBody>
      </p:sp>
      <p:sp>
        <p:nvSpPr>
          <p:cNvPr id="4" name="Slide Number Placeholder 3"/>
          <p:cNvSpPr>
            <a:spLocks noGrp="1"/>
          </p:cNvSpPr>
          <p:nvPr>
            <p:ph type="sldNum" sz="quarter" idx="5"/>
          </p:nvPr>
        </p:nvSpPr>
        <p:spPr/>
        <p:txBody>
          <a:bodyPr/>
          <a:lstStyle/>
          <a:p>
            <a:fld id="{274AE7AE-FCBF-419F-971E-04B351FA8EC0}" type="slidenum">
              <a:rPr lang="en-US" smtClean="0"/>
              <a:t>12</a:t>
            </a:fld>
            <a:endParaRPr lang="en-US"/>
          </a:p>
        </p:txBody>
      </p:sp>
    </p:spTree>
    <p:extLst>
      <p:ext uri="{BB962C8B-B14F-4D97-AF65-F5344CB8AC3E}">
        <p14:creationId xmlns:p14="http://schemas.microsoft.com/office/powerpoint/2010/main" val="1309769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274AE7AE-FCBF-419F-971E-04B351FA8EC0}" type="slidenum">
              <a:rPr lang="en-US" smtClean="0"/>
              <a:t>13</a:t>
            </a:fld>
            <a:endParaRPr lang="en-US"/>
          </a:p>
        </p:txBody>
      </p:sp>
    </p:spTree>
    <p:extLst>
      <p:ext uri="{BB962C8B-B14F-4D97-AF65-F5344CB8AC3E}">
        <p14:creationId xmlns:p14="http://schemas.microsoft.com/office/powerpoint/2010/main" val="180650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When z score is close to 0, exit the position</a:t>
            </a:r>
            <a:endParaRPr lang="zh-CN" altLang="en-US"/>
          </a:p>
        </p:txBody>
      </p:sp>
      <p:sp>
        <p:nvSpPr>
          <p:cNvPr id="4" name="Slide Number Placeholder 3"/>
          <p:cNvSpPr>
            <a:spLocks noGrp="1"/>
          </p:cNvSpPr>
          <p:nvPr>
            <p:ph type="sldNum" sz="quarter" idx="5"/>
          </p:nvPr>
        </p:nvSpPr>
        <p:spPr/>
        <p:txBody>
          <a:bodyPr/>
          <a:lstStyle/>
          <a:p>
            <a:fld id="{274AE7AE-FCBF-419F-971E-04B351FA8EC0}" type="slidenum">
              <a:rPr lang="en-US" smtClean="0"/>
              <a:t>15</a:t>
            </a:fld>
            <a:endParaRPr lang="en-US"/>
          </a:p>
        </p:txBody>
      </p:sp>
    </p:spTree>
    <p:extLst>
      <p:ext uri="{BB962C8B-B14F-4D97-AF65-F5344CB8AC3E}">
        <p14:creationId xmlns:p14="http://schemas.microsoft.com/office/powerpoint/2010/main" val="206942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8000"/>
                </a:solidFill>
                <a:effectLst/>
                <a:latin typeface="Courier New"/>
                <a:cs typeface="Courier New"/>
              </a:rPr>
              <a:t>Model tuning:</a:t>
            </a:r>
          </a:p>
          <a:p>
            <a:endParaRPr lang="en-US" b="0" dirty="0">
              <a:solidFill>
                <a:srgbClr val="008000"/>
              </a:solidFill>
              <a:effectLst/>
              <a:latin typeface="Courier New" panose="02070309020205020404" pitchFamily="49" charset="0"/>
            </a:endParaRPr>
          </a:p>
          <a:p>
            <a:r>
              <a:rPr lang="en-US" b="0" dirty="0">
                <a:solidFill>
                  <a:srgbClr val="008000"/>
                </a:solidFill>
                <a:effectLst/>
                <a:latin typeface="Courier New"/>
                <a:cs typeface="Courier New"/>
              </a:rPr>
              <a:t>In order to improve the model and avoid overfitting, we carried out some parameter tuning.</a:t>
            </a:r>
          </a:p>
          <a:p>
            <a:endParaRPr lang="en-US" b="0" dirty="0">
              <a:solidFill>
                <a:srgbClr val="008000"/>
              </a:solidFill>
              <a:effectLst/>
              <a:latin typeface="Courier New" panose="02070309020205020404" pitchFamily="49" charset="0"/>
            </a:endParaRPr>
          </a:p>
          <a:p>
            <a:r>
              <a:rPr lang="en-US" b="0" dirty="0">
                <a:solidFill>
                  <a:srgbClr val="008000"/>
                </a:solidFill>
                <a:effectLst/>
                <a:latin typeface="Courier New"/>
                <a:cs typeface="Courier New"/>
              </a:rPr>
              <a:t>Initially, we estimated the window length by trying out a 5d (rolling mean) and 60d (rolling standard deviation) moving average. However, we decided to vary the window length using parameter tuning to find an optimized window length between 0-200.</a:t>
            </a:r>
          </a:p>
          <a:p>
            <a:endParaRPr lang="en-US" b="0" dirty="0">
              <a:solidFill>
                <a:srgbClr val="008000"/>
              </a:solidFill>
              <a:effectLst/>
              <a:latin typeface="Courier New" panose="02070309020205020404" pitchFamily="49" charset="0"/>
            </a:endParaRPr>
          </a:p>
          <a:p>
            <a:r>
              <a:rPr lang="en-US" b="0" dirty="0">
                <a:solidFill>
                  <a:srgbClr val="008000"/>
                </a:solidFill>
                <a:effectLst/>
                <a:latin typeface="Courier New"/>
                <a:cs typeface="Courier New"/>
              </a:rPr>
              <a:t>What you see on this graph is a plot of the portfolio value against window length for which the moving average is calculated for the training data set (represented by the blue line) and test data set (represented by the orange line). As the model </a:t>
            </a:r>
            <a:r>
              <a:rPr lang="en-US" b="0" i="0" dirty="0">
                <a:effectLst/>
                <a:latin typeface="-apple-system"/>
              </a:rPr>
              <a:t>iterates over all the possible window lengths, it peaks at the 56d MA which would give the highest return for our training and data set.</a:t>
            </a:r>
          </a:p>
          <a:p>
            <a:endParaRPr lang="en-US" b="0" i="0" dirty="0">
              <a:effectLst/>
              <a:highlight>
                <a:srgbClr val="FFFF00"/>
              </a:highlight>
              <a:latin typeface="-apple-system"/>
            </a:endParaRPr>
          </a:p>
          <a:p>
            <a:endParaRPr lang="en-US" dirty="0">
              <a:solidFill>
                <a:srgbClr val="000000"/>
              </a:solidFill>
              <a:latin typeface="-apple-system"/>
              <a:cs typeface="Courier New" panose="02070309020205020404" pitchFamily="49" charset="0"/>
            </a:endParaRPr>
          </a:p>
          <a:p>
            <a:endParaRPr lang="en-US" dirty="0">
              <a:solidFill>
                <a:srgbClr val="008000"/>
              </a:solidFill>
              <a:latin typeface="Courier New" panose="02070309020205020404" pitchFamily="49" charset="0"/>
              <a:cs typeface="Courier New" panose="02070309020205020404" pitchFamily="49" charset="0"/>
            </a:endParaRPr>
          </a:p>
          <a:p>
            <a:endParaRPr lang="en-US" dirty="0">
              <a:solidFill>
                <a:srgbClr val="008000"/>
              </a:solidFill>
              <a:latin typeface="Courier New" panose="02070309020205020404" pitchFamily="49" charset="0"/>
              <a:cs typeface="Courier New" panose="02070309020205020404" pitchFamily="49" charset="0"/>
            </a:endParaRPr>
          </a:p>
          <a:p>
            <a:endParaRPr lang="en-US" dirty="0">
              <a:solidFill>
                <a:srgbClr val="000000"/>
              </a:solidFill>
              <a:latin typeface="Calibri"/>
              <a:cs typeface="Calibri"/>
            </a:endParaRPr>
          </a:p>
        </p:txBody>
      </p:sp>
      <p:sp>
        <p:nvSpPr>
          <p:cNvPr id="4" name="Slide Number Placeholder 3"/>
          <p:cNvSpPr>
            <a:spLocks noGrp="1"/>
          </p:cNvSpPr>
          <p:nvPr>
            <p:ph type="sldNum" sz="quarter" idx="5"/>
          </p:nvPr>
        </p:nvSpPr>
        <p:spPr/>
        <p:txBody>
          <a:bodyPr/>
          <a:lstStyle/>
          <a:p>
            <a:fld id="{274AE7AE-FCBF-419F-971E-04B351FA8EC0}" type="slidenum">
              <a:rPr lang="en-US" smtClean="0"/>
              <a:t>16</a:t>
            </a:fld>
            <a:endParaRPr lang="en-US"/>
          </a:p>
        </p:txBody>
      </p:sp>
    </p:spTree>
    <p:extLst>
      <p:ext uri="{BB962C8B-B14F-4D97-AF65-F5344CB8AC3E}">
        <p14:creationId xmlns:p14="http://schemas.microsoft.com/office/powerpoint/2010/main" val="462689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you see the details of the implementation of our buy low and sell high strategy – this a graph of the stock price of ACN &amp; MSFT shares over the trading period of 2years.</a:t>
            </a:r>
          </a:p>
          <a:p>
            <a:endParaRPr lang="en-CA" dirty="0"/>
          </a:p>
          <a:p>
            <a:r>
              <a:rPr lang="en-CA" dirty="0"/>
              <a:t>The green trend line represents ACN while the blue represents MSFT, the purple marker signifies buy signal while the black signals selling. </a:t>
            </a:r>
            <a:endParaRPr lang="en-CA" dirty="0">
              <a:cs typeface="Calibri"/>
            </a:endParaRPr>
          </a:p>
          <a:p>
            <a:endParaRPr lang="en-CA" dirty="0">
              <a:cs typeface="Calibri"/>
            </a:endParaRPr>
          </a:p>
          <a:p>
            <a:r>
              <a:rPr lang="en-CA" dirty="0"/>
              <a:t>Highlight: With the pair trading approach, </a:t>
            </a:r>
            <a:r>
              <a:rPr lang="en-US" dirty="0"/>
              <a:t>we are immune from the overall market movement and always have a hedged position because when we take a short position, we earn money if the asset sold loses value, and if we take a long position, we make money if the asset gains value.</a:t>
            </a:r>
            <a:r>
              <a:rPr lang="en-CA" dirty="0"/>
              <a:t> In this case, we buy MSFT when it is undervalued and sell ACN when it is overvalued and vice versa. </a:t>
            </a:r>
            <a:endParaRPr lang="en-CA" dirty="0">
              <a:cs typeface="Calibri"/>
            </a:endParaRPr>
          </a:p>
          <a:p>
            <a:endParaRPr lang="en-CA" dirty="0"/>
          </a:p>
          <a:p>
            <a:pPr>
              <a:defRPr/>
            </a:pPr>
            <a:r>
              <a:rPr lang="en-CA" dirty="0"/>
              <a:t>Let’s see a sample of how these trades were executed.</a:t>
            </a:r>
          </a:p>
          <a:p>
            <a:pPr>
              <a:defRPr/>
            </a:pPr>
            <a:endParaRPr lang="en-CA" dirty="0"/>
          </a:p>
        </p:txBody>
      </p:sp>
      <p:sp>
        <p:nvSpPr>
          <p:cNvPr id="4" name="Slide Number Placeholder 3"/>
          <p:cNvSpPr>
            <a:spLocks noGrp="1"/>
          </p:cNvSpPr>
          <p:nvPr>
            <p:ph type="sldNum" sz="quarter" idx="5"/>
          </p:nvPr>
        </p:nvSpPr>
        <p:spPr/>
        <p:txBody>
          <a:bodyPr/>
          <a:lstStyle/>
          <a:p>
            <a:fld id="{274AE7AE-FCBF-419F-971E-04B351FA8EC0}" type="slidenum">
              <a:rPr lang="en-US" smtClean="0"/>
              <a:t>17</a:t>
            </a:fld>
            <a:endParaRPr lang="en-US"/>
          </a:p>
        </p:txBody>
      </p:sp>
    </p:spTree>
    <p:extLst>
      <p:ext uri="{BB962C8B-B14F-4D97-AF65-F5344CB8AC3E}">
        <p14:creationId xmlns:p14="http://schemas.microsoft.com/office/powerpoint/2010/main" val="1896262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emplateswise.com - Machine Learning P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5B0F5B-1F51-4F07-9BC5-565764121C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64"/>
            <a:ext cx="9144000" cy="5142971"/>
          </a:xfrm>
          <a:prstGeom prst="rect">
            <a:avLst/>
          </a:prstGeom>
        </p:spPr>
      </p:pic>
      <p:pic>
        <p:nvPicPr>
          <p:cNvPr id="305" name="Picture 304">
            <a:extLst>
              <a:ext uri="{FF2B5EF4-FFF2-40B4-BE49-F238E27FC236}">
                <a16:creationId xmlns:a16="http://schemas.microsoft.com/office/drawing/2014/main" id="{3D5F88F3-6355-4E24-ACCB-8680BE8B0C1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57"/>
            <a:ext cx="9144000" cy="5142586"/>
          </a:xfrm>
          <a:prstGeom prst="rect">
            <a:avLst/>
          </a:prstGeom>
        </p:spPr>
      </p:pic>
      <p:sp>
        <p:nvSpPr>
          <p:cNvPr id="3" name="Date Placeholder 2"/>
          <p:cNvSpPr>
            <a:spLocks noGrp="1"/>
          </p:cNvSpPr>
          <p:nvPr userDrawn="1">
            <p:ph type="dt" sz="half" idx="10"/>
          </p:nvPr>
        </p:nvSpPr>
        <p:spPr/>
        <p:txBody>
          <a:bodyPr/>
          <a:lstStyle>
            <a:lvl1pPr>
              <a:defRPr>
                <a:solidFill>
                  <a:schemeClr val="bg1">
                    <a:lumMod val="65000"/>
                  </a:schemeClr>
                </a:solidFill>
              </a:defRPr>
            </a:lvl1pPr>
          </a:lstStyle>
          <a:p>
            <a:fld id="{FFF30096-E2FA-4C53-8FFA-C198FACBBC31}" type="datetimeFigureOut">
              <a:rPr lang="en-US" smtClean="0"/>
              <a:pPr/>
              <a:t>8/6/22</a:t>
            </a:fld>
            <a:endParaRPr lang="en-US"/>
          </a:p>
        </p:txBody>
      </p:sp>
      <p:sp>
        <p:nvSpPr>
          <p:cNvPr id="4" name="Footer Placeholder 3"/>
          <p:cNvSpPr>
            <a:spLocks noGrp="1"/>
          </p:cNvSpPr>
          <p:nvPr userDrawn="1">
            <p:ph type="ftr" sz="quarter" idx="11"/>
          </p:nvPr>
        </p:nvSpPr>
        <p:spPr/>
        <p:txBody>
          <a:bodyPr/>
          <a:lstStyle>
            <a:lvl1pPr>
              <a:defRPr>
                <a:solidFill>
                  <a:schemeClr val="bg1">
                    <a:lumMod val="65000"/>
                  </a:schemeClr>
                </a:solidFill>
              </a:defRPr>
            </a:lvl1pPr>
          </a:lstStyle>
          <a:p>
            <a:endParaRPr lang="en-US"/>
          </a:p>
        </p:txBody>
      </p:sp>
      <p:sp>
        <p:nvSpPr>
          <p:cNvPr id="5" name="Slide Number Placeholder 4"/>
          <p:cNvSpPr>
            <a:spLocks noGrp="1"/>
          </p:cNvSpPr>
          <p:nvPr userDrawn="1">
            <p:ph type="sldNum" sz="quarter" idx="12"/>
          </p:nvPr>
        </p:nvSpPr>
        <p:spPr/>
        <p:txBody>
          <a:bodyPr/>
          <a:lstStyle>
            <a:lvl1pPr>
              <a:defRPr>
                <a:solidFill>
                  <a:schemeClr val="bg1">
                    <a:lumMod val="65000"/>
                  </a:schemeClr>
                </a:solidFill>
              </a:defRPr>
            </a:lvl1pPr>
          </a:lstStyle>
          <a:p>
            <a:fld id="{BE6EB2CE-F8EE-47A0-A8D1-750600A29654}" type="slidenum">
              <a:rPr lang="en-US" smtClean="0"/>
              <a:pPr/>
              <a:t>‹#›</a:t>
            </a:fld>
            <a:endParaRPr lang="en-US"/>
          </a:p>
        </p:txBody>
      </p:sp>
      <p:sp>
        <p:nvSpPr>
          <p:cNvPr id="128" name="Title 1">
            <a:extLst>
              <a:ext uri="{FF2B5EF4-FFF2-40B4-BE49-F238E27FC236}">
                <a16:creationId xmlns:a16="http://schemas.microsoft.com/office/drawing/2014/main" id="{8F0D60C6-8501-4D6D-8057-7CDBF8F5453E}"/>
              </a:ext>
            </a:extLst>
          </p:cNvPr>
          <p:cNvSpPr>
            <a:spLocks noGrp="1"/>
          </p:cNvSpPr>
          <p:nvPr userDrawn="1">
            <p:ph type="title" hasCustomPrompt="1"/>
          </p:nvPr>
        </p:nvSpPr>
        <p:spPr>
          <a:xfrm>
            <a:off x="4860032" y="1779662"/>
            <a:ext cx="3848291" cy="857250"/>
          </a:xfrm>
        </p:spPr>
        <p:txBody>
          <a:bodyPr>
            <a:noAutofit/>
          </a:bodyPr>
          <a:lstStyle>
            <a:lvl1pPr algn="l">
              <a:defRPr sz="3900" baseline="0">
                <a:solidFill>
                  <a:schemeClr val="bg1"/>
                </a:solidFill>
              </a:defRPr>
            </a:lvl1pPr>
          </a:lstStyle>
          <a:p>
            <a:r>
              <a:rPr lang="en-US"/>
              <a:t>Machine Learning</a:t>
            </a:r>
            <a:endParaRPr lang="en-US" noProof="0"/>
          </a:p>
        </p:txBody>
      </p:sp>
      <p:sp>
        <p:nvSpPr>
          <p:cNvPr id="129" name="Text Placeholder 4">
            <a:extLst>
              <a:ext uri="{FF2B5EF4-FFF2-40B4-BE49-F238E27FC236}">
                <a16:creationId xmlns:a16="http://schemas.microsoft.com/office/drawing/2014/main" id="{8EC25800-91F8-45D6-87F4-8C499CA81027}"/>
              </a:ext>
            </a:extLst>
          </p:cNvPr>
          <p:cNvSpPr>
            <a:spLocks noGrp="1"/>
          </p:cNvSpPr>
          <p:nvPr userDrawn="1">
            <p:ph type="body" sz="quarter" idx="35" hasCustomPrompt="1"/>
          </p:nvPr>
        </p:nvSpPr>
        <p:spPr>
          <a:xfrm>
            <a:off x="5024120" y="2427734"/>
            <a:ext cx="3672408" cy="452437"/>
          </a:xfrm>
        </p:spPr>
        <p:txBody>
          <a:bodyPr anchor="ctr">
            <a:noAutofit/>
          </a:bodyPr>
          <a:lstStyle>
            <a:lvl1pPr marL="0" indent="0" algn="l">
              <a:buNone/>
              <a:defRPr sz="1800">
                <a:solidFill>
                  <a:schemeClr val="bg1"/>
                </a:solidFill>
                <a:latin typeface="+mj-lt"/>
              </a:defRPr>
            </a:lvl1pPr>
          </a:lstStyle>
          <a:p>
            <a:r>
              <a:rPr lang="en-US"/>
              <a:t>PowerPoint template</a:t>
            </a:r>
          </a:p>
        </p:txBody>
      </p:sp>
      <p:grpSp>
        <p:nvGrpSpPr>
          <p:cNvPr id="379" name="Group 378">
            <a:extLst>
              <a:ext uri="{FF2B5EF4-FFF2-40B4-BE49-F238E27FC236}">
                <a16:creationId xmlns:a16="http://schemas.microsoft.com/office/drawing/2014/main" id="{5EFE17CA-9B2C-4214-86AB-24D59D14F4A9}"/>
              </a:ext>
            </a:extLst>
          </p:cNvPr>
          <p:cNvGrpSpPr/>
          <p:nvPr userDrawn="1"/>
        </p:nvGrpSpPr>
        <p:grpSpPr>
          <a:xfrm>
            <a:off x="6958036" y="2967073"/>
            <a:ext cx="808040" cy="808047"/>
            <a:chOff x="6958036" y="2967073"/>
            <a:chExt cx="808040" cy="808047"/>
          </a:xfrm>
        </p:grpSpPr>
        <p:sp>
          <p:nvSpPr>
            <p:cNvPr id="312" name="Freeform 209">
              <a:extLst>
                <a:ext uri="{FF2B5EF4-FFF2-40B4-BE49-F238E27FC236}">
                  <a16:creationId xmlns:a16="http://schemas.microsoft.com/office/drawing/2014/main" id="{B7EDEA35-2645-47DB-BCDF-9C7C2664619E}"/>
                </a:ext>
              </a:extLst>
            </p:cNvPr>
            <p:cNvSpPr>
              <a:spLocks/>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210">
              <a:extLst>
                <a:ext uri="{FF2B5EF4-FFF2-40B4-BE49-F238E27FC236}">
                  <a16:creationId xmlns:a16="http://schemas.microsoft.com/office/drawing/2014/main" id="{3A131A28-A969-430F-AF64-5E0F21D646AC}"/>
                </a:ext>
              </a:extLst>
            </p:cNvPr>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0" name="Group 379">
            <a:extLst>
              <a:ext uri="{FF2B5EF4-FFF2-40B4-BE49-F238E27FC236}">
                <a16:creationId xmlns:a16="http://schemas.microsoft.com/office/drawing/2014/main" id="{7E9CB719-72BE-45F6-99B3-6D38E7DF4C0C}"/>
              </a:ext>
            </a:extLst>
          </p:cNvPr>
          <p:cNvGrpSpPr/>
          <p:nvPr userDrawn="1"/>
        </p:nvGrpSpPr>
        <p:grpSpPr>
          <a:xfrm>
            <a:off x="5967433" y="2967073"/>
            <a:ext cx="808040" cy="808047"/>
            <a:chOff x="5967433" y="2967073"/>
            <a:chExt cx="808040" cy="808047"/>
          </a:xfrm>
        </p:grpSpPr>
        <p:sp>
          <p:nvSpPr>
            <p:cNvPr id="311" name="Freeform 208">
              <a:extLst>
                <a:ext uri="{FF2B5EF4-FFF2-40B4-BE49-F238E27FC236}">
                  <a16:creationId xmlns:a16="http://schemas.microsoft.com/office/drawing/2014/main" id="{05EFCEF5-D342-47DF-AA10-72E4E33E542F}"/>
                </a:ext>
              </a:extLst>
            </p:cNvPr>
            <p:cNvSpPr>
              <a:spLocks/>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12">
              <a:extLst>
                <a:ext uri="{FF2B5EF4-FFF2-40B4-BE49-F238E27FC236}">
                  <a16:creationId xmlns:a16="http://schemas.microsoft.com/office/drawing/2014/main" id="{8E9BEAC3-3E89-4520-8E85-50E08075465A}"/>
                </a:ext>
              </a:extLst>
            </p:cNvPr>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 name="Freeform 213">
              <a:extLst>
                <a:ext uri="{FF2B5EF4-FFF2-40B4-BE49-F238E27FC236}">
                  <a16:creationId xmlns:a16="http://schemas.microsoft.com/office/drawing/2014/main" id="{97769BBC-F8FB-4337-A318-F36F27E0EF3B}"/>
                </a:ext>
              </a:extLst>
            </p:cNvPr>
            <p:cNvSpPr>
              <a:spLocks/>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214">
              <a:extLst>
                <a:ext uri="{FF2B5EF4-FFF2-40B4-BE49-F238E27FC236}">
                  <a16:creationId xmlns:a16="http://schemas.microsoft.com/office/drawing/2014/main" id="{937F110C-8A75-40CF-B8FB-49996C676BC0}"/>
                </a:ext>
              </a:extLst>
            </p:cNvPr>
            <p:cNvSpPr>
              <a:spLocks/>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15">
              <a:extLst>
                <a:ext uri="{FF2B5EF4-FFF2-40B4-BE49-F238E27FC236}">
                  <a16:creationId xmlns:a16="http://schemas.microsoft.com/office/drawing/2014/main" id="{C7AFF641-B25A-43C0-995A-3F7277C33A93}"/>
                </a:ext>
              </a:extLst>
            </p:cNvPr>
            <p:cNvSpPr>
              <a:spLocks/>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216">
              <a:extLst>
                <a:ext uri="{FF2B5EF4-FFF2-40B4-BE49-F238E27FC236}">
                  <a16:creationId xmlns:a16="http://schemas.microsoft.com/office/drawing/2014/main" id="{3E7F35EF-D1DE-42A9-82FC-EEC44FB1AD4D}"/>
                </a:ext>
              </a:extLst>
            </p:cNvPr>
            <p:cNvSpPr>
              <a:spLocks/>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17">
              <a:extLst>
                <a:ext uri="{FF2B5EF4-FFF2-40B4-BE49-F238E27FC236}">
                  <a16:creationId xmlns:a16="http://schemas.microsoft.com/office/drawing/2014/main" id="{CF5A6E20-C256-469C-AC32-FBFF14564ACA}"/>
                </a:ext>
              </a:extLst>
            </p:cNvPr>
            <p:cNvSpPr>
              <a:spLocks/>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8">
              <a:extLst>
                <a:ext uri="{FF2B5EF4-FFF2-40B4-BE49-F238E27FC236}">
                  <a16:creationId xmlns:a16="http://schemas.microsoft.com/office/drawing/2014/main" id="{E1E2EDD4-5E96-4056-8797-9A5C942F2CD5}"/>
                </a:ext>
              </a:extLst>
            </p:cNvPr>
            <p:cNvSpPr>
              <a:spLocks/>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19">
              <a:extLst>
                <a:ext uri="{FF2B5EF4-FFF2-40B4-BE49-F238E27FC236}">
                  <a16:creationId xmlns:a16="http://schemas.microsoft.com/office/drawing/2014/main" id="{9B8F6332-58D5-4C77-88F8-F8CB19179C3C}"/>
                </a:ext>
              </a:extLst>
            </p:cNvPr>
            <p:cNvSpPr>
              <a:spLocks/>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20">
              <a:extLst>
                <a:ext uri="{FF2B5EF4-FFF2-40B4-BE49-F238E27FC236}">
                  <a16:creationId xmlns:a16="http://schemas.microsoft.com/office/drawing/2014/main" id="{C2317824-232E-4367-9685-8B76F7D8683D}"/>
                </a:ext>
              </a:extLst>
            </p:cNvPr>
            <p:cNvSpPr>
              <a:spLocks/>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21">
              <a:extLst>
                <a:ext uri="{FF2B5EF4-FFF2-40B4-BE49-F238E27FC236}">
                  <a16:creationId xmlns:a16="http://schemas.microsoft.com/office/drawing/2014/main" id="{E32A2936-192F-4AE3-9D23-A6456292FCEC}"/>
                </a:ext>
              </a:extLst>
            </p:cNvPr>
            <p:cNvSpPr>
              <a:spLocks/>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22">
              <a:extLst>
                <a:ext uri="{FF2B5EF4-FFF2-40B4-BE49-F238E27FC236}">
                  <a16:creationId xmlns:a16="http://schemas.microsoft.com/office/drawing/2014/main" id="{FF2AAED4-6FE3-4C8D-A2AF-8B2F54FE3005}"/>
                </a:ext>
              </a:extLst>
            </p:cNvPr>
            <p:cNvSpPr>
              <a:spLocks/>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23">
              <a:extLst>
                <a:ext uri="{FF2B5EF4-FFF2-40B4-BE49-F238E27FC236}">
                  <a16:creationId xmlns:a16="http://schemas.microsoft.com/office/drawing/2014/main" id="{9B8D8A00-1ED8-4BCD-A28A-09C27082E0A7}"/>
                </a:ext>
              </a:extLst>
            </p:cNvPr>
            <p:cNvSpPr>
              <a:spLocks/>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24">
              <a:extLst>
                <a:ext uri="{FF2B5EF4-FFF2-40B4-BE49-F238E27FC236}">
                  <a16:creationId xmlns:a16="http://schemas.microsoft.com/office/drawing/2014/main" id="{B4C12122-4997-43FB-B20C-896D0CD7A814}"/>
                </a:ext>
              </a:extLst>
            </p:cNvPr>
            <p:cNvSpPr>
              <a:spLocks/>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25">
              <a:extLst>
                <a:ext uri="{FF2B5EF4-FFF2-40B4-BE49-F238E27FC236}">
                  <a16:creationId xmlns:a16="http://schemas.microsoft.com/office/drawing/2014/main" id="{C3FC627A-31A5-4149-B3B1-3FAE68F76204}"/>
                </a:ext>
              </a:extLst>
            </p:cNvPr>
            <p:cNvSpPr>
              <a:spLocks/>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26">
              <a:extLst>
                <a:ext uri="{FF2B5EF4-FFF2-40B4-BE49-F238E27FC236}">
                  <a16:creationId xmlns:a16="http://schemas.microsoft.com/office/drawing/2014/main" id="{8F4A4E8B-D9D9-4578-8122-67D1F22316BB}"/>
                </a:ext>
              </a:extLst>
            </p:cNvPr>
            <p:cNvSpPr>
              <a:spLocks/>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227">
              <a:extLst>
                <a:ext uri="{FF2B5EF4-FFF2-40B4-BE49-F238E27FC236}">
                  <a16:creationId xmlns:a16="http://schemas.microsoft.com/office/drawing/2014/main" id="{F5722369-6715-44E5-8539-7C46F9029EED}"/>
                </a:ext>
              </a:extLst>
            </p:cNvPr>
            <p:cNvSpPr>
              <a:spLocks/>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228">
              <a:extLst>
                <a:ext uri="{FF2B5EF4-FFF2-40B4-BE49-F238E27FC236}">
                  <a16:creationId xmlns:a16="http://schemas.microsoft.com/office/drawing/2014/main" id="{F9F871AE-C94A-4169-B4FD-80D46EB4C590}"/>
                </a:ext>
              </a:extLst>
            </p:cNvPr>
            <p:cNvSpPr>
              <a:spLocks/>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29">
              <a:extLst>
                <a:ext uri="{FF2B5EF4-FFF2-40B4-BE49-F238E27FC236}">
                  <a16:creationId xmlns:a16="http://schemas.microsoft.com/office/drawing/2014/main" id="{A10189DC-D7AE-41EC-A7CB-A01DE58AF571}"/>
                </a:ext>
              </a:extLst>
            </p:cNvPr>
            <p:cNvSpPr>
              <a:spLocks/>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230">
              <a:extLst>
                <a:ext uri="{FF2B5EF4-FFF2-40B4-BE49-F238E27FC236}">
                  <a16:creationId xmlns:a16="http://schemas.microsoft.com/office/drawing/2014/main" id="{2C30EAE7-954D-4821-B120-8AB1410F7489}"/>
                </a:ext>
              </a:extLst>
            </p:cNvPr>
            <p:cNvSpPr>
              <a:spLocks/>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231">
              <a:extLst>
                <a:ext uri="{FF2B5EF4-FFF2-40B4-BE49-F238E27FC236}">
                  <a16:creationId xmlns:a16="http://schemas.microsoft.com/office/drawing/2014/main" id="{78967020-CEC9-44DB-97B5-56393E8B21E2}"/>
                </a:ext>
              </a:extLst>
            </p:cNvPr>
            <p:cNvSpPr>
              <a:spLocks/>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232">
              <a:extLst>
                <a:ext uri="{FF2B5EF4-FFF2-40B4-BE49-F238E27FC236}">
                  <a16:creationId xmlns:a16="http://schemas.microsoft.com/office/drawing/2014/main" id="{06AA2F9B-532A-48F4-BE94-A578EF618EDA}"/>
                </a:ext>
              </a:extLst>
            </p:cNvPr>
            <p:cNvSpPr>
              <a:spLocks/>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233">
              <a:extLst>
                <a:ext uri="{FF2B5EF4-FFF2-40B4-BE49-F238E27FC236}">
                  <a16:creationId xmlns:a16="http://schemas.microsoft.com/office/drawing/2014/main" id="{B4BAA03E-7506-44D3-B7BB-8231541E8662}"/>
                </a:ext>
              </a:extLst>
            </p:cNvPr>
            <p:cNvSpPr>
              <a:spLocks/>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34">
              <a:extLst>
                <a:ext uri="{FF2B5EF4-FFF2-40B4-BE49-F238E27FC236}">
                  <a16:creationId xmlns:a16="http://schemas.microsoft.com/office/drawing/2014/main" id="{4495226A-D4C6-46B2-B779-25CE0DE0BEFC}"/>
                </a:ext>
              </a:extLst>
            </p:cNvPr>
            <p:cNvSpPr>
              <a:spLocks/>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35">
              <a:extLst>
                <a:ext uri="{FF2B5EF4-FFF2-40B4-BE49-F238E27FC236}">
                  <a16:creationId xmlns:a16="http://schemas.microsoft.com/office/drawing/2014/main" id="{34BAC1E5-2C0F-46BF-BAE4-7C62671DB415}"/>
                </a:ext>
              </a:extLst>
            </p:cNvPr>
            <p:cNvSpPr>
              <a:spLocks/>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236">
              <a:extLst>
                <a:ext uri="{FF2B5EF4-FFF2-40B4-BE49-F238E27FC236}">
                  <a16:creationId xmlns:a16="http://schemas.microsoft.com/office/drawing/2014/main" id="{BA91F17B-FABA-4DBF-B7E1-BEEE9196A335}"/>
                </a:ext>
              </a:extLst>
            </p:cNvPr>
            <p:cNvSpPr>
              <a:spLocks/>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237">
              <a:extLst>
                <a:ext uri="{FF2B5EF4-FFF2-40B4-BE49-F238E27FC236}">
                  <a16:creationId xmlns:a16="http://schemas.microsoft.com/office/drawing/2014/main" id="{EDD73D04-31D4-4567-8D6C-24B0501A4E61}"/>
                </a:ext>
              </a:extLst>
            </p:cNvPr>
            <p:cNvSpPr>
              <a:spLocks/>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238">
              <a:extLst>
                <a:ext uri="{FF2B5EF4-FFF2-40B4-BE49-F238E27FC236}">
                  <a16:creationId xmlns:a16="http://schemas.microsoft.com/office/drawing/2014/main" id="{258D139F-A952-4BFB-A8C8-F8BE5D4F8F33}"/>
                </a:ext>
              </a:extLst>
            </p:cNvPr>
            <p:cNvSpPr>
              <a:spLocks/>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239">
              <a:extLst>
                <a:ext uri="{FF2B5EF4-FFF2-40B4-BE49-F238E27FC236}">
                  <a16:creationId xmlns:a16="http://schemas.microsoft.com/office/drawing/2014/main" id="{6A29198C-48B2-498E-9AED-E93CD67064DB}"/>
                </a:ext>
              </a:extLst>
            </p:cNvPr>
            <p:cNvSpPr>
              <a:spLocks/>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240">
              <a:extLst>
                <a:ext uri="{FF2B5EF4-FFF2-40B4-BE49-F238E27FC236}">
                  <a16:creationId xmlns:a16="http://schemas.microsoft.com/office/drawing/2014/main" id="{A1820CF0-26AF-4C4F-A207-CF660A6DA090}"/>
                </a:ext>
              </a:extLst>
            </p:cNvPr>
            <p:cNvSpPr>
              <a:spLocks/>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241">
              <a:extLst>
                <a:ext uri="{FF2B5EF4-FFF2-40B4-BE49-F238E27FC236}">
                  <a16:creationId xmlns:a16="http://schemas.microsoft.com/office/drawing/2014/main" id="{E0CC82B2-4AAB-4F8C-B7D0-A3035CA11EC9}"/>
                </a:ext>
              </a:extLst>
            </p:cNvPr>
            <p:cNvSpPr>
              <a:spLocks/>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242">
              <a:extLst>
                <a:ext uri="{FF2B5EF4-FFF2-40B4-BE49-F238E27FC236}">
                  <a16:creationId xmlns:a16="http://schemas.microsoft.com/office/drawing/2014/main" id="{6FCB1B0A-F8FD-4085-AD9C-0981CFB21246}"/>
                </a:ext>
              </a:extLst>
            </p:cNvPr>
            <p:cNvSpPr>
              <a:spLocks/>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243">
              <a:extLst>
                <a:ext uri="{FF2B5EF4-FFF2-40B4-BE49-F238E27FC236}">
                  <a16:creationId xmlns:a16="http://schemas.microsoft.com/office/drawing/2014/main" id="{7E6FED05-0B15-4BDD-B359-F6B2E29B80D8}"/>
                </a:ext>
              </a:extLst>
            </p:cNvPr>
            <p:cNvSpPr>
              <a:spLocks/>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244">
              <a:extLst>
                <a:ext uri="{FF2B5EF4-FFF2-40B4-BE49-F238E27FC236}">
                  <a16:creationId xmlns:a16="http://schemas.microsoft.com/office/drawing/2014/main" id="{27B7B5A3-3FB0-4BFA-8F52-6847FBB68A47}"/>
                </a:ext>
              </a:extLst>
            </p:cNvPr>
            <p:cNvSpPr>
              <a:spLocks/>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245">
              <a:extLst>
                <a:ext uri="{FF2B5EF4-FFF2-40B4-BE49-F238E27FC236}">
                  <a16:creationId xmlns:a16="http://schemas.microsoft.com/office/drawing/2014/main" id="{35326841-DC53-438F-B032-D29EC4877D43}"/>
                </a:ext>
              </a:extLst>
            </p:cNvPr>
            <p:cNvSpPr>
              <a:spLocks/>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246">
              <a:extLst>
                <a:ext uri="{FF2B5EF4-FFF2-40B4-BE49-F238E27FC236}">
                  <a16:creationId xmlns:a16="http://schemas.microsoft.com/office/drawing/2014/main" id="{EAB9169E-5402-4689-AB24-02A606114C49}"/>
                </a:ext>
              </a:extLst>
            </p:cNvPr>
            <p:cNvSpPr>
              <a:spLocks/>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247">
              <a:extLst>
                <a:ext uri="{FF2B5EF4-FFF2-40B4-BE49-F238E27FC236}">
                  <a16:creationId xmlns:a16="http://schemas.microsoft.com/office/drawing/2014/main" id="{B13E59DD-8939-4CE4-A2F3-EC53B2EC3A70}"/>
                </a:ext>
              </a:extLst>
            </p:cNvPr>
            <p:cNvSpPr>
              <a:spLocks/>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248">
              <a:extLst>
                <a:ext uri="{FF2B5EF4-FFF2-40B4-BE49-F238E27FC236}">
                  <a16:creationId xmlns:a16="http://schemas.microsoft.com/office/drawing/2014/main" id="{B19E6561-2E25-4C3E-AB5C-9F3AAADCF6D4}"/>
                </a:ext>
              </a:extLst>
            </p:cNvPr>
            <p:cNvSpPr>
              <a:spLocks/>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249">
              <a:extLst>
                <a:ext uri="{FF2B5EF4-FFF2-40B4-BE49-F238E27FC236}">
                  <a16:creationId xmlns:a16="http://schemas.microsoft.com/office/drawing/2014/main" id="{F9DB65A3-380E-442E-BA78-88BA9EAE3C5E}"/>
                </a:ext>
              </a:extLst>
            </p:cNvPr>
            <p:cNvSpPr>
              <a:spLocks/>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250">
              <a:extLst>
                <a:ext uri="{FF2B5EF4-FFF2-40B4-BE49-F238E27FC236}">
                  <a16:creationId xmlns:a16="http://schemas.microsoft.com/office/drawing/2014/main" id="{5CB7BC7B-EFBA-4B26-B0C4-0D62B1AB9B4D}"/>
                </a:ext>
              </a:extLst>
            </p:cNvPr>
            <p:cNvSpPr>
              <a:spLocks/>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251">
              <a:extLst>
                <a:ext uri="{FF2B5EF4-FFF2-40B4-BE49-F238E27FC236}">
                  <a16:creationId xmlns:a16="http://schemas.microsoft.com/office/drawing/2014/main" id="{1E9538DD-5BAA-4EF3-8156-92998A355991}"/>
                </a:ext>
              </a:extLst>
            </p:cNvPr>
            <p:cNvSpPr>
              <a:spLocks/>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252">
              <a:extLst>
                <a:ext uri="{FF2B5EF4-FFF2-40B4-BE49-F238E27FC236}">
                  <a16:creationId xmlns:a16="http://schemas.microsoft.com/office/drawing/2014/main" id="{2F6995FC-BE45-4BEC-AE8D-2AFA16E79D23}"/>
                </a:ext>
              </a:extLst>
            </p:cNvPr>
            <p:cNvSpPr>
              <a:spLocks/>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1" name="Group 380">
            <a:extLst>
              <a:ext uri="{FF2B5EF4-FFF2-40B4-BE49-F238E27FC236}">
                <a16:creationId xmlns:a16="http://schemas.microsoft.com/office/drawing/2014/main" id="{1A909330-67FB-4AA2-A1D6-918C768AAFA9}"/>
              </a:ext>
            </a:extLst>
          </p:cNvPr>
          <p:cNvGrpSpPr/>
          <p:nvPr userDrawn="1"/>
        </p:nvGrpSpPr>
        <p:grpSpPr>
          <a:xfrm>
            <a:off x="4978417" y="2967073"/>
            <a:ext cx="808040" cy="808047"/>
            <a:chOff x="4978417" y="2967073"/>
            <a:chExt cx="808040" cy="808047"/>
          </a:xfrm>
        </p:grpSpPr>
        <p:sp>
          <p:nvSpPr>
            <p:cNvPr id="314" name="Freeform 211">
              <a:extLst>
                <a:ext uri="{FF2B5EF4-FFF2-40B4-BE49-F238E27FC236}">
                  <a16:creationId xmlns:a16="http://schemas.microsoft.com/office/drawing/2014/main" id="{703FF4DA-DE81-465F-8819-1BA5B7D2A754}"/>
                </a:ext>
              </a:extLst>
            </p:cNvPr>
            <p:cNvSpPr>
              <a:spLocks/>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253">
              <a:extLst>
                <a:ext uri="{FF2B5EF4-FFF2-40B4-BE49-F238E27FC236}">
                  <a16:creationId xmlns:a16="http://schemas.microsoft.com/office/drawing/2014/main" id="{0DCEB80E-6578-4215-BE93-740814AA6972}"/>
                </a:ext>
              </a:extLst>
            </p:cNvPr>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254">
              <a:extLst>
                <a:ext uri="{FF2B5EF4-FFF2-40B4-BE49-F238E27FC236}">
                  <a16:creationId xmlns:a16="http://schemas.microsoft.com/office/drawing/2014/main" id="{0D85F58C-72F1-42DA-B2CB-2A60BE257FE0}"/>
                </a:ext>
              </a:extLst>
            </p:cNvPr>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255">
              <a:extLst>
                <a:ext uri="{FF2B5EF4-FFF2-40B4-BE49-F238E27FC236}">
                  <a16:creationId xmlns:a16="http://schemas.microsoft.com/office/drawing/2014/main" id="{042AFE8B-CDA2-4E2B-A24D-7BDDDA5ED13B}"/>
                </a:ext>
              </a:extLst>
            </p:cNvPr>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256">
              <a:extLst>
                <a:ext uri="{FF2B5EF4-FFF2-40B4-BE49-F238E27FC236}">
                  <a16:creationId xmlns:a16="http://schemas.microsoft.com/office/drawing/2014/main" id="{BF9276E7-0431-4086-869C-940EFA28F010}"/>
                </a:ext>
              </a:extLst>
            </p:cNvPr>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257">
              <a:extLst>
                <a:ext uri="{FF2B5EF4-FFF2-40B4-BE49-F238E27FC236}">
                  <a16:creationId xmlns:a16="http://schemas.microsoft.com/office/drawing/2014/main" id="{51A4F7EB-B16D-4352-BFAB-53EEE0392697}"/>
                </a:ext>
              </a:extLst>
            </p:cNvPr>
            <p:cNvSpPr>
              <a:spLocks/>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591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hine Learning PP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8/6/22</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a:t>Insert your title here</a:t>
            </a:r>
            <a:endParaRPr lang="en-US" noProof="0"/>
          </a:p>
        </p:txBody>
      </p:sp>
      <p:sp>
        <p:nvSpPr>
          <p:cNvPr id="57" name="Text Placeholder 4">
            <a:extLst>
              <a:ext uri="{FF2B5EF4-FFF2-40B4-BE49-F238E27FC236}">
                <a16:creationId xmlns:a16="http://schemas.microsoft.com/office/drawing/2014/main" id="{537BF1B0-5E15-4C9E-A9F7-992312E946E1}"/>
              </a:ext>
            </a:extLst>
          </p:cNvPr>
          <p:cNvSpPr>
            <a:spLocks noGrp="1"/>
          </p:cNvSpPr>
          <p:nvPr>
            <p:ph type="body" sz="quarter" idx="39" hasCustomPrompt="1"/>
          </p:nvPr>
        </p:nvSpPr>
        <p:spPr>
          <a:xfrm>
            <a:off x="3454400" y="2886754"/>
            <a:ext cx="2256946" cy="417031"/>
          </a:xfrm>
        </p:spPr>
        <p:txBody>
          <a:bodyPr anchor="ctr">
            <a:noAutofit/>
          </a:bodyPr>
          <a:lstStyle>
            <a:lvl1pPr marL="0" indent="0" algn="ctr">
              <a:buNone/>
              <a:defRPr sz="2000">
                <a:solidFill>
                  <a:schemeClr val="tx1"/>
                </a:solidFill>
              </a:defRPr>
            </a:lvl1pPr>
          </a:lstStyle>
          <a:p>
            <a:r>
              <a:rPr lang="en-US"/>
              <a:t>Your text here</a:t>
            </a:r>
          </a:p>
        </p:txBody>
      </p:sp>
      <p:sp>
        <p:nvSpPr>
          <p:cNvPr id="58" name="Text Placeholder 4">
            <a:extLst>
              <a:ext uri="{FF2B5EF4-FFF2-40B4-BE49-F238E27FC236}">
                <a16:creationId xmlns:a16="http://schemas.microsoft.com/office/drawing/2014/main" id="{F726E919-B4D5-4C49-AFDB-F02778346EC4}"/>
              </a:ext>
            </a:extLst>
          </p:cNvPr>
          <p:cNvSpPr>
            <a:spLocks noGrp="1"/>
          </p:cNvSpPr>
          <p:nvPr>
            <p:ph type="body" sz="quarter" idx="40" hasCustomPrompt="1"/>
          </p:nvPr>
        </p:nvSpPr>
        <p:spPr>
          <a:xfrm>
            <a:off x="3454400" y="3319043"/>
            <a:ext cx="2256946" cy="1084773"/>
          </a:xfrm>
        </p:spPr>
        <p:txBody>
          <a:bodyPr anchor="ctr">
            <a:noAutofit/>
          </a:bodyPr>
          <a:lstStyle>
            <a:lvl1pPr marL="0" indent="0" algn="ctr">
              <a:buNone/>
              <a:defRPr sz="1800">
                <a:solidFill>
                  <a:srgbClr val="A9B2BD"/>
                </a:solidFill>
              </a:defRPr>
            </a:lvl1pPr>
          </a:lstStyle>
          <a:p>
            <a:r>
              <a:rPr lang="en-US"/>
              <a:t>This is a sample text. Insert your desired text here.</a:t>
            </a:r>
          </a:p>
        </p:txBody>
      </p:sp>
      <p:sp>
        <p:nvSpPr>
          <p:cNvPr id="59" name="Text Placeholder 4">
            <a:extLst>
              <a:ext uri="{FF2B5EF4-FFF2-40B4-BE49-F238E27FC236}">
                <a16:creationId xmlns:a16="http://schemas.microsoft.com/office/drawing/2014/main" id="{72F6A280-C1C4-4059-B2CA-1B93B2BC0D92}"/>
              </a:ext>
            </a:extLst>
          </p:cNvPr>
          <p:cNvSpPr>
            <a:spLocks noGrp="1"/>
          </p:cNvSpPr>
          <p:nvPr>
            <p:ph type="body" sz="quarter" idx="41" hasCustomPrompt="1"/>
          </p:nvPr>
        </p:nvSpPr>
        <p:spPr>
          <a:xfrm>
            <a:off x="6131478" y="2886754"/>
            <a:ext cx="2256946" cy="417031"/>
          </a:xfrm>
        </p:spPr>
        <p:txBody>
          <a:bodyPr anchor="ctr">
            <a:noAutofit/>
          </a:bodyPr>
          <a:lstStyle>
            <a:lvl1pPr marL="0" indent="0" algn="ctr">
              <a:buNone/>
              <a:defRPr sz="2000">
                <a:solidFill>
                  <a:schemeClr val="tx1"/>
                </a:solidFill>
              </a:defRPr>
            </a:lvl1pPr>
          </a:lstStyle>
          <a:p>
            <a:r>
              <a:rPr lang="en-US"/>
              <a:t>Your text here</a:t>
            </a:r>
          </a:p>
        </p:txBody>
      </p:sp>
      <p:sp>
        <p:nvSpPr>
          <p:cNvPr id="60" name="Text Placeholder 4">
            <a:extLst>
              <a:ext uri="{FF2B5EF4-FFF2-40B4-BE49-F238E27FC236}">
                <a16:creationId xmlns:a16="http://schemas.microsoft.com/office/drawing/2014/main" id="{E8800583-4DB0-45E5-A2AB-02DAECB70D67}"/>
              </a:ext>
            </a:extLst>
          </p:cNvPr>
          <p:cNvSpPr>
            <a:spLocks noGrp="1"/>
          </p:cNvSpPr>
          <p:nvPr>
            <p:ph type="body" sz="quarter" idx="42" hasCustomPrompt="1"/>
          </p:nvPr>
        </p:nvSpPr>
        <p:spPr>
          <a:xfrm>
            <a:off x="6131478" y="3319043"/>
            <a:ext cx="2256946" cy="1084773"/>
          </a:xfrm>
        </p:spPr>
        <p:txBody>
          <a:bodyPr anchor="ctr">
            <a:noAutofit/>
          </a:bodyPr>
          <a:lstStyle>
            <a:lvl1pPr marL="0" indent="0" algn="ctr">
              <a:buNone/>
              <a:defRPr sz="1800">
                <a:solidFill>
                  <a:srgbClr val="A9B2BD"/>
                </a:solidFill>
              </a:defRPr>
            </a:lvl1pPr>
          </a:lstStyle>
          <a:p>
            <a:r>
              <a:rPr lang="en-US"/>
              <a:t>This is a sample text. Insert your desired text here.</a:t>
            </a:r>
          </a:p>
        </p:txBody>
      </p:sp>
      <p:sp>
        <p:nvSpPr>
          <p:cNvPr id="61" name="Text Placeholder 4">
            <a:extLst>
              <a:ext uri="{FF2B5EF4-FFF2-40B4-BE49-F238E27FC236}">
                <a16:creationId xmlns:a16="http://schemas.microsoft.com/office/drawing/2014/main" id="{0580999F-0C11-4C8B-AF27-38FF9B461EF2}"/>
              </a:ext>
            </a:extLst>
          </p:cNvPr>
          <p:cNvSpPr>
            <a:spLocks noGrp="1"/>
          </p:cNvSpPr>
          <p:nvPr>
            <p:ph type="body" sz="quarter" idx="43" hasCustomPrompt="1"/>
          </p:nvPr>
        </p:nvSpPr>
        <p:spPr>
          <a:xfrm>
            <a:off x="755576" y="2886754"/>
            <a:ext cx="2256946" cy="417031"/>
          </a:xfrm>
        </p:spPr>
        <p:txBody>
          <a:bodyPr anchor="ctr">
            <a:noAutofit/>
          </a:bodyPr>
          <a:lstStyle>
            <a:lvl1pPr marL="0" indent="0" algn="ctr">
              <a:buNone/>
              <a:defRPr sz="2000">
                <a:solidFill>
                  <a:schemeClr val="tx1"/>
                </a:solidFill>
              </a:defRPr>
            </a:lvl1pPr>
          </a:lstStyle>
          <a:p>
            <a:r>
              <a:rPr lang="en-US"/>
              <a:t>Your text here</a:t>
            </a:r>
          </a:p>
        </p:txBody>
      </p:sp>
      <p:sp>
        <p:nvSpPr>
          <p:cNvPr id="62" name="Text Placeholder 4">
            <a:extLst>
              <a:ext uri="{FF2B5EF4-FFF2-40B4-BE49-F238E27FC236}">
                <a16:creationId xmlns:a16="http://schemas.microsoft.com/office/drawing/2014/main" id="{53DAC3CB-F19B-42EC-A3C2-1AE4349B56D9}"/>
              </a:ext>
            </a:extLst>
          </p:cNvPr>
          <p:cNvSpPr>
            <a:spLocks noGrp="1"/>
          </p:cNvSpPr>
          <p:nvPr>
            <p:ph type="body" sz="quarter" idx="44" hasCustomPrompt="1"/>
          </p:nvPr>
        </p:nvSpPr>
        <p:spPr>
          <a:xfrm>
            <a:off x="755576" y="3319043"/>
            <a:ext cx="2256946" cy="1084773"/>
          </a:xfrm>
        </p:spPr>
        <p:txBody>
          <a:bodyPr anchor="ctr">
            <a:noAutofit/>
          </a:bodyPr>
          <a:lstStyle>
            <a:lvl1pPr marL="0" indent="0" algn="ctr">
              <a:buNone/>
              <a:defRPr sz="1800">
                <a:solidFill>
                  <a:srgbClr val="A9B2BD"/>
                </a:solidFill>
              </a:defRPr>
            </a:lvl1pPr>
          </a:lstStyle>
          <a:p>
            <a:r>
              <a:rPr lang="en-US"/>
              <a:t>This is a sample text. Insert your desired text here.</a:t>
            </a:r>
          </a:p>
        </p:txBody>
      </p:sp>
      <p:grpSp>
        <p:nvGrpSpPr>
          <p:cNvPr id="148" name="Group 147">
            <a:extLst>
              <a:ext uri="{FF2B5EF4-FFF2-40B4-BE49-F238E27FC236}">
                <a16:creationId xmlns:a16="http://schemas.microsoft.com/office/drawing/2014/main" id="{C94A0A30-C664-4A7B-9DF0-4D0D46AF0D88}"/>
              </a:ext>
            </a:extLst>
          </p:cNvPr>
          <p:cNvGrpSpPr/>
          <p:nvPr userDrawn="1"/>
        </p:nvGrpSpPr>
        <p:grpSpPr>
          <a:xfrm>
            <a:off x="6625641" y="1529963"/>
            <a:ext cx="1266206" cy="1266218"/>
            <a:chOff x="6958036" y="2967073"/>
            <a:chExt cx="808040" cy="808047"/>
          </a:xfrm>
        </p:grpSpPr>
        <p:sp>
          <p:nvSpPr>
            <p:cNvPr id="149" name="Freeform 209">
              <a:extLst>
                <a:ext uri="{FF2B5EF4-FFF2-40B4-BE49-F238E27FC236}">
                  <a16:creationId xmlns:a16="http://schemas.microsoft.com/office/drawing/2014/main" id="{D5F9CD2F-3415-407E-8B43-364BC4FBD5B5}"/>
                </a:ext>
              </a:extLst>
            </p:cNvPr>
            <p:cNvSpPr>
              <a:spLocks/>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10">
              <a:extLst>
                <a:ext uri="{FF2B5EF4-FFF2-40B4-BE49-F238E27FC236}">
                  <a16:creationId xmlns:a16="http://schemas.microsoft.com/office/drawing/2014/main" id="{2D236453-01DB-4DA5-9787-E3DBB212664B}"/>
                </a:ext>
              </a:extLst>
            </p:cNvPr>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a:extLst>
              <a:ext uri="{FF2B5EF4-FFF2-40B4-BE49-F238E27FC236}">
                <a16:creationId xmlns:a16="http://schemas.microsoft.com/office/drawing/2014/main" id="{3C85A1A7-6DCA-4903-9CD5-BAA0D8CB59BE}"/>
              </a:ext>
            </a:extLst>
          </p:cNvPr>
          <p:cNvGrpSpPr/>
          <p:nvPr userDrawn="1"/>
        </p:nvGrpSpPr>
        <p:grpSpPr>
          <a:xfrm>
            <a:off x="3929507" y="1529963"/>
            <a:ext cx="1266206" cy="1266218"/>
            <a:chOff x="5967433" y="2967073"/>
            <a:chExt cx="808040" cy="808047"/>
          </a:xfrm>
        </p:grpSpPr>
        <p:sp>
          <p:nvSpPr>
            <p:cNvPr id="152" name="Freeform 208">
              <a:extLst>
                <a:ext uri="{FF2B5EF4-FFF2-40B4-BE49-F238E27FC236}">
                  <a16:creationId xmlns:a16="http://schemas.microsoft.com/office/drawing/2014/main" id="{4A1C6B0F-16BE-4552-808A-6E3FF9EE4243}"/>
                </a:ext>
              </a:extLst>
            </p:cNvPr>
            <p:cNvSpPr>
              <a:spLocks/>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12">
              <a:extLst>
                <a:ext uri="{FF2B5EF4-FFF2-40B4-BE49-F238E27FC236}">
                  <a16:creationId xmlns:a16="http://schemas.microsoft.com/office/drawing/2014/main" id="{1E68706D-B270-496B-A63C-54C6E1C7ED78}"/>
                </a:ext>
              </a:extLst>
            </p:cNvPr>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3">
              <a:extLst>
                <a:ext uri="{FF2B5EF4-FFF2-40B4-BE49-F238E27FC236}">
                  <a16:creationId xmlns:a16="http://schemas.microsoft.com/office/drawing/2014/main" id="{D9406B8B-DFBB-4FA0-87E9-F51404D81BAB}"/>
                </a:ext>
              </a:extLst>
            </p:cNvPr>
            <p:cNvSpPr>
              <a:spLocks/>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4">
              <a:extLst>
                <a:ext uri="{FF2B5EF4-FFF2-40B4-BE49-F238E27FC236}">
                  <a16:creationId xmlns:a16="http://schemas.microsoft.com/office/drawing/2014/main" id="{48DFE147-BE91-4C5A-8AEF-8ACB673F41A8}"/>
                </a:ext>
              </a:extLst>
            </p:cNvPr>
            <p:cNvSpPr>
              <a:spLocks/>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5">
              <a:extLst>
                <a:ext uri="{FF2B5EF4-FFF2-40B4-BE49-F238E27FC236}">
                  <a16:creationId xmlns:a16="http://schemas.microsoft.com/office/drawing/2014/main" id="{79FC0CEF-8A50-47B4-9C5F-819E6F58F09A}"/>
                </a:ext>
              </a:extLst>
            </p:cNvPr>
            <p:cNvSpPr>
              <a:spLocks/>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16">
              <a:extLst>
                <a:ext uri="{FF2B5EF4-FFF2-40B4-BE49-F238E27FC236}">
                  <a16:creationId xmlns:a16="http://schemas.microsoft.com/office/drawing/2014/main" id="{DF03ED6A-7101-40A0-B321-93FE6467463A}"/>
                </a:ext>
              </a:extLst>
            </p:cNvPr>
            <p:cNvSpPr>
              <a:spLocks/>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7">
              <a:extLst>
                <a:ext uri="{FF2B5EF4-FFF2-40B4-BE49-F238E27FC236}">
                  <a16:creationId xmlns:a16="http://schemas.microsoft.com/office/drawing/2014/main" id="{5718941F-6E12-43D9-A6D7-8DEC6C6D5514}"/>
                </a:ext>
              </a:extLst>
            </p:cNvPr>
            <p:cNvSpPr>
              <a:spLocks/>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18">
              <a:extLst>
                <a:ext uri="{FF2B5EF4-FFF2-40B4-BE49-F238E27FC236}">
                  <a16:creationId xmlns:a16="http://schemas.microsoft.com/office/drawing/2014/main" id="{D84D0B2C-CB7D-43CE-BCD8-E3643F7543EC}"/>
                </a:ext>
              </a:extLst>
            </p:cNvPr>
            <p:cNvSpPr>
              <a:spLocks/>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19">
              <a:extLst>
                <a:ext uri="{FF2B5EF4-FFF2-40B4-BE49-F238E27FC236}">
                  <a16:creationId xmlns:a16="http://schemas.microsoft.com/office/drawing/2014/main" id="{3E4BB7C4-14F4-43AE-8150-B2541C6F949A}"/>
                </a:ext>
              </a:extLst>
            </p:cNvPr>
            <p:cNvSpPr>
              <a:spLocks/>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20">
              <a:extLst>
                <a:ext uri="{FF2B5EF4-FFF2-40B4-BE49-F238E27FC236}">
                  <a16:creationId xmlns:a16="http://schemas.microsoft.com/office/drawing/2014/main" id="{D79FDA04-E3BE-4350-965E-8EC7E3FEC164}"/>
                </a:ext>
              </a:extLst>
            </p:cNvPr>
            <p:cNvSpPr>
              <a:spLocks/>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21">
              <a:extLst>
                <a:ext uri="{FF2B5EF4-FFF2-40B4-BE49-F238E27FC236}">
                  <a16:creationId xmlns:a16="http://schemas.microsoft.com/office/drawing/2014/main" id="{686A4D42-953B-43FB-9DEE-65BD7E5C5B84}"/>
                </a:ext>
              </a:extLst>
            </p:cNvPr>
            <p:cNvSpPr>
              <a:spLocks/>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22">
              <a:extLst>
                <a:ext uri="{FF2B5EF4-FFF2-40B4-BE49-F238E27FC236}">
                  <a16:creationId xmlns:a16="http://schemas.microsoft.com/office/drawing/2014/main" id="{35198ED2-468F-4014-B746-627C17301D58}"/>
                </a:ext>
              </a:extLst>
            </p:cNvPr>
            <p:cNvSpPr>
              <a:spLocks/>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23">
              <a:extLst>
                <a:ext uri="{FF2B5EF4-FFF2-40B4-BE49-F238E27FC236}">
                  <a16:creationId xmlns:a16="http://schemas.microsoft.com/office/drawing/2014/main" id="{4509E093-A0C5-45E8-BA97-2141FCF700CF}"/>
                </a:ext>
              </a:extLst>
            </p:cNvPr>
            <p:cNvSpPr>
              <a:spLocks/>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224">
              <a:extLst>
                <a:ext uri="{FF2B5EF4-FFF2-40B4-BE49-F238E27FC236}">
                  <a16:creationId xmlns:a16="http://schemas.microsoft.com/office/drawing/2014/main" id="{AFF8CB61-601A-4767-99CE-D9ACBEB6D6AE}"/>
                </a:ext>
              </a:extLst>
            </p:cNvPr>
            <p:cNvSpPr>
              <a:spLocks/>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25">
              <a:extLst>
                <a:ext uri="{FF2B5EF4-FFF2-40B4-BE49-F238E27FC236}">
                  <a16:creationId xmlns:a16="http://schemas.microsoft.com/office/drawing/2014/main" id="{F7E2AB8B-4384-4318-AE3B-2BD13788D34D}"/>
                </a:ext>
              </a:extLst>
            </p:cNvPr>
            <p:cNvSpPr>
              <a:spLocks/>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26">
              <a:extLst>
                <a:ext uri="{FF2B5EF4-FFF2-40B4-BE49-F238E27FC236}">
                  <a16:creationId xmlns:a16="http://schemas.microsoft.com/office/drawing/2014/main" id="{871B9DA1-8B72-411E-A856-3449E2CD8F90}"/>
                </a:ext>
              </a:extLst>
            </p:cNvPr>
            <p:cNvSpPr>
              <a:spLocks/>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27">
              <a:extLst>
                <a:ext uri="{FF2B5EF4-FFF2-40B4-BE49-F238E27FC236}">
                  <a16:creationId xmlns:a16="http://schemas.microsoft.com/office/drawing/2014/main" id="{D52F04E9-868A-46E4-89C0-8F9B5A271646}"/>
                </a:ext>
              </a:extLst>
            </p:cNvPr>
            <p:cNvSpPr>
              <a:spLocks/>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28">
              <a:extLst>
                <a:ext uri="{FF2B5EF4-FFF2-40B4-BE49-F238E27FC236}">
                  <a16:creationId xmlns:a16="http://schemas.microsoft.com/office/drawing/2014/main" id="{EB0D5DDF-8E43-4D28-BD67-D55562438407}"/>
                </a:ext>
              </a:extLst>
            </p:cNvPr>
            <p:cNvSpPr>
              <a:spLocks/>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229">
              <a:extLst>
                <a:ext uri="{FF2B5EF4-FFF2-40B4-BE49-F238E27FC236}">
                  <a16:creationId xmlns:a16="http://schemas.microsoft.com/office/drawing/2014/main" id="{D95D7660-916D-4F00-A43A-382863445183}"/>
                </a:ext>
              </a:extLst>
            </p:cNvPr>
            <p:cNvSpPr>
              <a:spLocks/>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30">
              <a:extLst>
                <a:ext uri="{FF2B5EF4-FFF2-40B4-BE49-F238E27FC236}">
                  <a16:creationId xmlns:a16="http://schemas.microsoft.com/office/drawing/2014/main" id="{94409655-4FAC-4F45-B589-B9A3B44435EF}"/>
                </a:ext>
              </a:extLst>
            </p:cNvPr>
            <p:cNvSpPr>
              <a:spLocks/>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31">
              <a:extLst>
                <a:ext uri="{FF2B5EF4-FFF2-40B4-BE49-F238E27FC236}">
                  <a16:creationId xmlns:a16="http://schemas.microsoft.com/office/drawing/2014/main" id="{37906DFF-92B9-44EF-A054-A12790760A16}"/>
                </a:ext>
              </a:extLst>
            </p:cNvPr>
            <p:cNvSpPr>
              <a:spLocks/>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32">
              <a:extLst>
                <a:ext uri="{FF2B5EF4-FFF2-40B4-BE49-F238E27FC236}">
                  <a16:creationId xmlns:a16="http://schemas.microsoft.com/office/drawing/2014/main" id="{7D5501A2-9A19-4A2D-A352-C7EA3A20CE7A}"/>
                </a:ext>
              </a:extLst>
            </p:cNvPr>
            <p:cNvSpPr>
              <a:spLocks/>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33">
              <a:extLst>
                <a:ext uri="{FF2B5EF4-FFF2-40B4-BE49-F238E27FC236}">
                  <a16:creationId xmlns:a16="http://schemas.microsoft.com/office/drawing/2014/main" id="{26E68B0A-19FA-4BB9-AD26-C0163D0080A9}"/>
                </a:ext>
              </a:extLst>
            </p:cNvPr>
            <p:cNvSpPr>
              <a:spLocks/>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34">
              <a:extLst>
                <a:ext uri="{FF2B5EF4-FFF2-40B4-BE49-F238E27FC236}">
                  <a16:creationId xmlns:a16="http://schemas.microsoft.com/office/drawing/2014/main" id="{F0872902-5AF3-47E9-9164-850C8B1D0EB0}"/>
                </a:ext>
              </a:extLst>
            </p:cNvPr>
            <p:cNvSpPr>
              <a:spLocks/>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35">
              <a:extLst>
                <a:ext uri="{FF2B5EF4-FFF2-40B4-BE49-F238E27FC236}">
                  <a16:creationId xmlns:a16="http://schemas.microsoft.com/office/drawing/2014/main" id="{502EDE89-C697-4CAD-B51A-D398DAC09F40}"/>
                </a:ext>
              </a:extLst>
            </p:cNvPr>
            <p:cNvSpPr>
              <a:spLocks/>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36">
              <a:extLst>
                <a:ext uri="{FF2B5EF4-FFF2-40B4-BE49-F238E27FC236}">
                  <a16:creationId xmlns:a16="http://schemas.microsoft.com/office/drawing/2014/main" id="{DCFE4D00-392B-43CE-BACB-0CD6287B4953}"/>
                </a:ext>
              </a:extLst>
            </p:cNvPr>
            <p:cNvSpPr>
              <a:spLocks/>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37">
              <a:extLst>
                <a:ext uri="{FF2B5EF4-FFF2-40B4-BE49-F238E27FC236}">
                  <a16:creationId xmlns:a16="http://schemas.microsoft.com/office/drawing/2014/main" id="{9873F800-E038-4620-B284-9F397741C0E1}"/>
                </a:ext>
              </a:extLst>
            </p:cNvPr>
            <p:cNvSpPr>
              <a:spLocks/>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38">
              <a:extLst>
                <a:ext uri="{FF2B5EF4-FFF2-40B4-BE49-F238E27FC236}">
                  <a16:creationId xmlns:a16="http://schemas.microsoft.com/office/drawing/2014/main" id="{C524F82A-FC39-4530-8738-879EB85CE6EC}"/>
                </a:ext>
              </a:extLst>
            </p:cNvPr>
            <p:cNvSpPr>
              <a:spLocks/>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39">
              <a:extLst>
                <a:ext uri="{FF2B5EF4-FFF2-40B4-BE49-F238E27FC236}">
                  <a16:creationId xmlns:a16="http://schemas.microsoft.com/office/drawing/2014/main" id="{7389E4C1-03EE-4709-A9AA-5E629545CE0C}"/>
                </a:ext>
              </a:extLst>
            </p:cNvPr>
            <p:cNvSpPr>
              <a:spLocks/>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40">
              <a:extLst>
                <a:ext uri="{FF2B5EF4-FFF2-40B4-BE49-F238E27FC236}">
                  <a16:creationId xmlns:a16="http://schemas.microsoft.com/office/drawing/2014/main" id="{5E0AD0ED-8726-4480-B2A9-FB0FDA199578}"/>
                </a:ext>
              </a:extLst>
            </p:cNvPr>
            <p:cNvSpPr>
              <a:spLocks/>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41">
              <a:extLst>
                <a:ext uri="{FF2B5EF4-FFF2-40B4-BE49-F238E27FC236}">
                  <a16:creationId xmlns:a16="http://schemas.microsoft.com/office/drawing/2014/main" id="{0B1DB695-1D7A-4C84-AA86-7D045AF53A04}"/>
                </a:ext>
              </a:extLst>
            </p:cNvPr>
            <p:cNvSpPr>
              <a:spLocks/>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42">
              <a:extLst>
                <a:ext uri="{FF2B5EF4-FFF2-40B4-BE49-F238E27FC236}">
                  <a16:creationId xmlns:a16="http://schemas.microsoft.com/office/drawing/2014/main" id="{6AE87875-E4E5-440B-9BE9-C2A66CA12009}"/>
                </a:ext>
              </a:extLst>
            </p:cNvPr>
            <p:cNvSpPr>
              <a:spLocks/>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43">
              <a:extLst>
                <a:ext uri="{FF2B5EF4-FFF2-40B4-BE49-F238E27FC236}">
                  <a16:creationId xmlns:a16="http://schemas.microsoft.com/office/drawing/2014/main" id="{FB5C89D2-47DE-4474-8F8F-F985204E0933}"/>
                </a:ext>
              </a:extLst>
            </p:cNvPr>
            <p:cNvSpPr>
              <a:spLocks/>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44">
              <a:extLst>
                <a:ext uri="{FF2B5EF4-FFF2-40B4-BE49-F238E27FC236}">
                  <a16:creationId xmlns:a16="http://schemas.microsoft.com/office/drawing/2014/main" id="{0DE3A1F0-D9EE-4E46-A275-BB86A575119D}"/>
                </a:ext>
              </a:extLst>
            </p:cNvPr>
            <p:cNvSpPr>
              <a:spLocks/>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245">
              <a:extLst>
                <a:ext uri="{FF2B5EF4-FFF2-40B4-BE49-F238E27FC236}">
                  <a16:creationId xmlns:a16="http://schemas.microsoft.com/office/drawing/2014/main" id="{BE5448AF-D9CD-4FE9-B2D5-22F376C062B3}"/>
                </a:ext>
              </a:extLst>
            </p:cNvPr>
            <p:cNvSpPr>
              <a:spLocks/>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46">
              <a:extLst>
                <a:ext uri="{FF2B5EF4-FFF2-40B4-BE49-F238E27FC236}">
                  <a16:creationId xmlns:a16="http://schemas.microsoft.com/office/drawing/2014/main" id="{34FE5BC6-5D82-48EF-8BEF-C063DDD24C16}"/>
                </a:ext>
              </a:extLst>
            </p:cNvPr>
            <p:cNvSpPr>
              <a:spLocks/>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47">
              <a:extLst>
                <a:ext uri="{FF2B5EF4-FFF2-40B4-BE49-F238E27FC236}">
                  <a16:creationId xmlns:a16="http://schemas.microsoft.com/office/drawing/2014/main" id="{59B42F3D-40A1-4F4A-BD9A-F9A3A3002CB1}"/>
                </a:ext>
              </a:extLst>
            </p:cNvPr>
            <p:cNvSpPr>
              <a:spLocks/>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248">
              <a:extLst>
                <a:ext uri="{FF2B5EF4-FFF2-40B4-BE49-F238E27FC236}">
                  <a16:creationId xmlns:a16="http://schemas.microsoft.com/office/drawing/2014/main" id="{908CE878-5D52-4C5A-B0E0-622304D9A82C}"/>
                </a:ext>
              </a:extLst>
            </p:cNvPr>
            <p:cNvSpPr>
              <a:spLocks/>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49">
              <a:extLst>
                <a:ext uri="{FF2B5EF4-FFF2-40B4-BE49-F238E27FC236}">
                  <a16:creationId xmlns:a16="http://schemas.microsoft.com/office/drawing/2014/main" id="{7E647BB8-5FD1-4011-BD10-61006B416A82}"/>
                </a:ext>
              </a:extLst>
            </p:cNvPr>
            <p:cNvSpPr>
              <a:spLocks/>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50">
              <a:extLst>
                <a:ext uri="{FF2B5EF4-FFF2-40B4-BE49-F238E27FC236}">
                  <a16:creationId xmlns:a16="http://schemas.microsoft.com/office/drawing/2014/main" id="{18E907E3-4FCD-4204-AB00-6605B3B110EE}"/>
                </a:ext>
              </a:extLst>
            </p:cNvPr>
            <p:cNvSpPr>
              <a:spLocks/>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51">
              <a:extLst>
                <a:ext uri="{FF2B5EF4-FFF2-40B4-BE49-F238E27FC236}">
                  <a16:creationId xmlns:a16="http://schemas.microsoft.com/office/drawing/2014/main" id="{98902307-152C-469C-9C4D-B39833354DB7}"/>
                </a:ext>
              </a:extLst>
            </p:cNvPr>
            <p:cNvSpPr>
              <a:spLocks/>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52">
              <a:extLst>
                <a:ext uri="{FF2B5EF4-FFF2-40B4-BE49-F238E27FC236}">
                  <a16:creationId xmlns:a16="http://schemas.microsoft.com/office/drawing/2014/main" id="{EAE75CBB-ABA4-4C48-9237-B4783FBA7567}"/>
                </a:ext>
              </a:extLst>
            </p:cNvPr>
            <p:cNvSpPr>
              <a:spLocks/>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 name="Group 193">
            <a:extLst>
              <a:ext uri="{FF2B5EF4-FFF2-40B4-BE49-F238E27FC236}">
                <a16:creationId xmlns:a16="http://schemas.microsoft.com/office/drawing/2014/main" id="{F8D4092C-FCF0-4032-A283-A78BB289F884}"/>
              </a:ext>
            </a:extLst>
          </p:cNvPr>
          <p:cNvGrpSpPr/>
          <p:nvPr userDrawn="1"/>
        </p:nvGrpSpPr>
        <p:grpSpPr>
          <a:xfrm>
            <a:off x="1233373" y="1529963"/>
            <a:ext cx="1266206" cy="1266218"/>
            <a:chOff x="4978417" y="2967073"/>
            <a:chExt cx="808040" cy="808047"/>
          </a:xfrm>
        </p:grpSpPr>
        <p:sp>
          <p:nvSpPr>
            <p:cNvPr id="195" name="Freeform 211">
              <a:extLst>
                <a:ext uri="{FF2B5EF4-FFF2-40B4-BE49-F238E27FC236}">
                  <a16:creationId xmlns:a16="http://schemas.microsoft.com/office/drawing/2014/main" id="{04526D32-E13D-4E2E-AAE2-270AA9F95229}"/>
                </a:ext>
              </a:extLst>
            </p:cNvPr>
            <p:cNvSpPr>
              <a:spLocks/>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53">
              <a:extLst>
                <a:ext uri="{FF2B5EF4-FFF2-40B4-BE49-F238E27FC236}">
                  <a16:creationId xmlns:a16="http://schemas.microsoft.com/office/drawing/2014/main" id="{2CF53438-8348-4F0B-BAC3-5E68B546AD52}"/>
                </a:ext>
              </a:extLst>
            </p:cNvPr>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54">
              <a:extLst>
                <a:ext uri="{FF2B5EF4-FFF2-40B4-BE49-F238E27FC236}">
                  <a16:creationId xmlns:a16="http://schemas.microsoft.com/office/drawing/2014/main" id="{8C7701A4-DA55-4D75-82FC-0131A0ECB9B2}"/>
                </a:ext>
              </a:extLst>
            </p:cNvPr>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255">
              <a:extLst>
                <a:ext uri="{FF2B5EF4-FFF2-40B4-BE49-F238E27FC236}">
                  <a16:creationId xmlns:a16="http://schemas.microsoft.com/office/drawing/2014/main" id="{3871790A-CC20-4F4B-B2E8-76C084DFCCF4}"/>
                </a:ext>
              </a:extLst>
            </p:cNvPr>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56">
              <a:extLst>
                <a:ext uri="{FF2B5EF4-FFF2-40B4-BE49-F238E27FC236}">
                  <a16:creationId xmlns:a16="http://schemas.microsoft.com/office/drawing/2014/main" id="{CB4DC264-E8E6-41C6-9E9C-E8ABAD46B6CF}"/>
                </a:ext>
              </a:extLst>
            </p:cNvPr>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57">
              <a:extLst>
                <a:ext uri="{FF2B5EF4-FFF2-40B4-BE49-F238E27FC236}">
                  <a16:creationId xmlns:a16="http://schemas.microsoft.com/office/drawing/2014/main" id="{090A6583-7376-40DC-967C-76C02AA3F10C}"/>
                </a:ext>
              </a:extLst>
            </p:cNvPr>
            <p:cNvSpPr>
              <a:spLocks/>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96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hine Learning PPT 3">
    <p:spTree>
      <p:nvGrpSpPr>
        <p:cNvPr id="1" name=""/>
        <p:cNvGrpSpPr/>
        <p:nvPr/>
      </p:nvGrpSpPr>
      <p:grpSpPr>
        <a:xfrm>
          <a:off x="0" y="0"/>
          <a:ext cx="0" cy="0"/>
          <a:chOff x="0" y="0"/>
          <a:chExt cx="0" cy="0"/>
        </a:xfrm>
      </p:grpSpPr>
      <p:sp>
        <p:nvSpPr>
          <p:cNvPr id="64" name="Freeform 12"/>
          <p:cNvSpPr>
            <a:spLocks/>
          </p:cNvSpPr>
          <p:nvPr userDrawn="1"/>
        </p:nvSpPr>
        <p:spPr bwMode="auto">
          <a:xfrm rot="5400000">
            <a:off x="-1642851"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1857798" y="915566"/>
            <a:ext cx="6829002" cy="857250"/>
          </a:xfrm>
        </p:spPr>
        <p:txBody>
          <a:bodyPr/>
          <a:lstStyle>
            <a:lvl1pPr algn="l">
              <a:defRPr baseline="0"/>
            </a:lvl1pPr>
          </a:lstStyle>
          <a:p>
            <a:r>
              <a:rPr lang="en-US"/>
              <a:t>Insert your title here</a:t>
            </a:r>
            <a:endParaRPr lang="en-US" noProof="0"/>
          </a:p>
        </p:txBody>
      </p:sp>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8/6/22</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endParaRPr>
          </a:p>
        </p:txBody>
      </p:sp>
      <p:sp>
        <p:nvSpPr>
          <p:cNvPr id="111" name="Text Placeholder 4"/>
          <p:cNvSpPr>
            <a:spLocks noGrp="1"/>
          </p:cNvSpPr>
          <p:nvPr>
            <p:ph type="body" sz="quarter" idx="35" hasCustomPrompt="1"/>
          </p:nvPr>
        </p:nvSpPr>
        <p:spPr>
          <a:xfrm>
            <a:off x="1857798" y="2057202"/>
            <a:ext cx="6818658" cy="2448272"/>
          </a:xfrm>
        </p:spPr>
        <p:txBody>
          <a:bodyPr anchor="t">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200">
                <a:solidFill>
                  <a:schemeClr val="tx1"/>
                </a:solidFill>
              </a:defRPr>
            </a:lvl1pPr>
          </a:lstStyle>
          <a:p>
            <a:r>
              <a:rPr lang="en-US"/>
              <a:t>Ut enim ad minim veniam, quis nostrud exercitation ullamco laboris nisi ut aliquip ex ea commodo consequat.</a:t>
            </a:r>
          </a:p>
          <a:p>
            <a:endParaRPr lang="en-US"/>
          </a:p>
          <a:p>
            <a:r>
              <a:rPr lang="en-US"/>
              <a:t>Lorem ipsum dolor sit amet, consectetur adipisicing elit, sed do eiusmod tempor incididunt ut labore et dolore magna aliqua. </a:t>
            </a:r>
          </a:p>
          <a:p>
            <a:endParaRPr lang="en-US"/>
          </a:p>
        </p:txBody>
      </p:sp>
    </p:spTree>
    <p:extLst>
      <p:ext uri="{BB962C8B-B14F-4D97-AF65-F5344CB8AC3E}">
        <p14:creationId xmlns:p14="http://schemas.microsoft.com/office/powerpoint/2010/main" val="3517996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hine Learning PP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8/6/22</a:t>
            </a:fld>
            <a:endParaRPr lang="en-US"/>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a:t>Insert your title here</a:t>
            </a:r>
            <a:endParaRPr lang="en-US" noProof="0"/>
          </a:p>
        </p:txBody>
      </p:sp>
      <p:sp>
        <p:nvSpPr>
          <p:cNvPr id="53" name="Freeform 5"/>
          <p:cNvSpPr>
            <a:spLocks/>
          </p:cNvSpPr>
          <p:nvPr userDrawn="1"/>
        </p:nvSpPr>
        <p:spPr bwMode="auto">
          <a:xfrm>
            <a:off x="6622372" y="2973749"/>
            <a:ext cx="297541" cy="337384"/>
          </a:xfrm>
          <a:custGeom>
            <a:avLst/>
            <a:gdLst>
              <a:gd name="T0" fmla="*/ 1838 w 1852"/>
              <a:gd name="T1" fmla="*/ 982 h 2400"/>
              <a:gd name="T2" fmla="*/ 1768 w 1852"/>
              <a:gd name="T3" fmla="*/ 1244 h 2400"/>
              <a:gd name="T4" fmla="*/ 1646 w 1852"/>
              <a:gd name="T5" fmla="*/ 1460 h 2400"/>
              <a:gd name="T6" fmla="*/ 1478 w 1852"/>
              <a:gd name="T7" fmla="*/ 1618 h 2400"/>
              <a:gd name="T8" fmla="*/ 1270 w 1852"/>
              <a:gd name="T9" fmla="*/ 1710 h 2400"/>
              <a:gd name="T10" fmla="*/ 1082 w 1852"/>
              <a:gd name="T11" fmla="*/ 1726 h 2400"/>
              <a:gd name="T12" fmla="*/ 928 w 1852"/>
              <a:gd name="T13" fmla="*/ 1688 h 2400"/>
              <a:gd name="T14" fmla="*/ 810 w 1852"/>
              <a:gd name="T15" fmla="*/ 1606 h 2400"/>
              <a:gd name="T16" fmla="*/ 678 w 1852"/>
              <a:gd name="T17" fmla="*/ 1934 h 2400"/>
              <a:gd name="T18" fmla="*/ 570 w 1852"/>
              <a:gd name="T19" fmla="*/ 2128 h 2400"/>
              <a:gd name="T20" fmla="*/ 378 w 1852"/>
              <a:gd name="T21" fmla="*/ 2330 h 2400"/>
              <a:gd name="T22" fmla="*/ 402 w 1852"/>
              <a:gd name="T23" fmla="*/ 1854 h 2400"/>
              <a:gd name="T24" fmla="*/ 556 w 1852"/>
              <a:gd name="T25" fmla="*/ 1046 h 2400"/>
              <a:gd name="T26" fmla="*/ 536 w 1852"/>
              <a:gd name="T27" fmla="*/ 850 h 2400"/>
              <a:gd name="T28" fmla="*/ 594 w 1852"/>
              <a:gd name="T29" fmla="*/ 660 h 2400"/>
              <a:gd name="T30" fmla="*/ 720 w 1852"/>
              <a:gd name="T31" fmla="*/ 548 h 2400"/>
              <a:gd name="T32" fmla="*/ 844 w 1852"/>
              <a:gd name="T33" fmla="*/ 536 h 2400"/>
              <a:gd name="T34" fmla="*/ 940 w 1852"/>
              <a:gd name="T35" fmla="*/ 594 h 2400"/>
              <a:gd name="T36" fmla="*/ 982 w 1852"/>
              <a:gd name="T37" fmla="*/ 698 h 2400"/>
              <a:gd name="T38" fmla="*/ 972 w 1852"/>
              <a:gd name="T39" fmla="*/ 844 h 2400"/>
              <a:gd name="T40" fmla="*/ 864 w 1852"/>
              <a:gd name="T41" fmla="*/ 1226 h 2400"/>
              <a:gd name="T42" fmla="*/ 880 w 1852"/>
              <a:gd name="T43" fmla="*/ 1374 h 2400"/>
              <a:gd name="T44" fmla="*/ 980 w 1852"/>
              <a:gd name="T45" fmla="*/ 1470 h 2400"/>
              <a:gd name="T46" fmla="*/ 1104 w 1852"/>
              <a:gd name="T47" fmla="*/ 1490 h 2400"/>
              <a:gd name="T48" fmla="*/ 1238 w 1852"/>
              <a:gd name="T49" fmla="*/ 1446 h 2400"/>
              <a:gd name="T50" fmla="*/ 1350 w 1852"/>
              <a:gd name="T51" fmla="*/ 1344 h 2400"/>
              <a:gd name="T52" fmla="*/ 1446 w 1852"/>
              <a:gd name="T53" fmla="*/ 1166 h 2400"/>
              <a:gd name="T54" fmla="*/ 1516 w 1852"/>
              <a:gd name="T55" fmla="*/ 760 h 2400"/>
              <a:gd name="T56" fmla="*/ 1502 w 1852"/>
              <a:gd name="T57" fmla="*/ 626 h 2400"/>
              <a:gd name="T58" fmla="*/ 1446 w 1852"/>
              <a:gd name="T59" fmla="*/ 482 h 2400"/>
              <a:gd name="T60" fmla="*/ 1350 w 1852"/>
              <a:gd name="T61" fmla="*/ 368 h 2400"/>
              <a:gd name="T62" fmla="*/ 1216 w 1852"/>
              <a:gd name="T63" fmla="*/ 284 h 2400"/>
              <a:gd name="T64" fmla="*/ 1044 w 1852"/>
              <a:gd name="T65" fmla="*/ 240 h 2400"/>
              <a:gd name="T66" fmla="*/ 868 w 1852"/>
              <a:gd name="T67" fmla="*/ 238 h 2400"/>
              <a:gd name="T68" fmla="*/ 662 w 1852"/>
              <a:gd name="T69" fmla="*/ 288 h 2400"/>
              <a:gd name="T70" fmla="*/ 496 w 1852"/>
              <a:gd name="T71" fmla="*/ 390 h 2400"/>
              <a:gd name="T72" fmla="*/ 372 w 1852"/>
              <a:gd name="T73" fmla="*/ 532 h 2400"/>
              <a:gd name="T74" fmla="*/ 294 w 1852"/>
              <a:gd name="T75" fmla="*/ 702 h 2400"/>
              <a:gd name="T76" fmla="*/ 268 w 1852"/>
              <a:gd name="T77" fmla="*/ 892 h 2400"/>
              <a:gd name="T78" fmla="*/ 306 w 1852"/>
              <a:gd name="T79" fmla="*/ 1078 h 2400"/>
              <a:gd name="T80" fmla="*/ 378 w 1852"/>
              <a:gd name="T81" fmla="*/ 1190 h 2400"/>
              <a:gd name="T82" fmla="*/ 350 w 1852"/>
              <a:gd name="T83" fmla="*/ 1348 h 2400"/>
              <a:gd name="T84" fmla="*/ 314 w 1852"/>
              <a:gd name="T85" fmla="*/ 1386 h 2400"/>
              <a:gd name="T86" fmla="*/ 214 w 1852"/>
              <a:gd name="T87" fmla="*/ 1348 h 2400"/>
              <a:gd name="T88" fmla="*/ 70 w 1852"/>
              <a:gd name="T89" fmla="*/ 1180 h 2400"/>
              <a:gd name="T90" fmla="*/ 4 w 1852"/>
              <a:gd name="T91" fmla="*/ 944 h 2400"/>
              <a:gd name="T92" fmla="*/ 10 w 1852"/>
              <a:gd name="T93" fmla="*/ 746 h 2400"/>
              <a:gd name="T94" fmla="*/ 78 w 1852"/>
              <a:gd name="T95" fmla="*/ 522 h 2400"/>
              <a:gd name="T96" fmla="*/ 216 w 1852"/>
              <a:gd name="T97" fmla="*/ 314 h 2400"/>
              <a:gd name="T98" fmla="*/ 424 w 1852"/>
              <a:gd name="T99" fmla="*/ 144 h 2400"/>
              <a:gd name="T100" fmla="*/ 700 w 1852"/>
              <a:gd name="T101" fmla="*/ 32 h 2400"/>
              <a:gd name="T102" fmla="*/ 982 w 1852"/>
              <a:gd name="T103" fmla="*/ 0 h 2400"/>
              <a:gd name="T104" fmla="*/ 1258 w 1852"/>
              <a:gd name="T105" fmla="*/ 38 h 2400"/>
              <a:gd name="T106" fmla="*/ 1488 w 1852"/>
              <a:gd name="T107" fmla="*/ 142 h 2400"/>
              <a:gd name="T108" fmla="*/ 1668 w 1852"/>
              <a:gd name="T109" fmla="*/ 298 h 2400"/>
              <a:gd name="T110" fmla="*/ 1790 w 1852"/>
              <a:gd name="T111" fmla="*/ 492 h 2400"/>
              <a:gd name="T112" fmla="*/ 1848 w 1852"/>
              <a:gd name="T113" fmla="*/ 71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52" h="2400">
                <a:moveTo>
                  <a:pt x="1852" y="786"/>
                </a:moveTo>
                <a:lnTo>
                  <a:pt x="1852" y="786"/>
                </a:lnTo>
                <a:lnTo>
                  <a:pt x="1850" y="836"/>
                </a:lnTo>
                <a:lnTo>
                  <a:pt x="1848" y="886"/>
                </a:lnTo>
                <a:lnTo>
                  <a:pt x="1844" y="934"/>
                </a:lnTo>
                <a:lnTo>
                  <a:pt x="1838" y="982"/>
                </a:lnTo>
                <a:lnTo>
                  <a:pt x="1830" y="1028"/>
                </a:lnTo>
                <a:lnTo>
                  <a:pt x="1822" y="1074"/>
                </a:lnTo>
                <a:lnTo>
                  <a:pt x="1810" y="1118"/>
                </a:lnTo>
                <a:lnTo>
                  <a:pt x="1798" y="1160"/>
                </a:lnTo>
                <a:lnTo>
                  <a:pt x="1784" y="1202"/>
                </a:lnTo>
                <a:lnTo>
                  <a:pt x="1768" y="1244"/>
                </a:lnTo>
                <a:lnTo>
                  <a:pt x="1752" y="1284"/>
                </a:lnTo>
                <a:lnTo>
                  <a:pt x="1734" y="1322"/>
                </a:lnTo>
                <a:lnTo>
                  <a:pt x="1714" y="1358"/>
                </a:lnTo>
                <a:lnTo>
                  <a:pt x="1692" y="1394"/>
                </a:lnTo>
                <a:lnTo>
                  <a:pt x="1670" y="1426"/>
                </a:lnTo>
                <a:lnTo>
                  <a:pt x="1646" y="1460"/>
                </a:lnTo>
                <a:lnTo>
                  <a:pt x="1622" y="1490"/>
                </a:lnTo>
                <a:lnTo>
                  <a:pt x="1596" y="1520"/>
                </a:lnTo>
                <a:lnTo>
                  <a:pt x="1568" y="1546"/>
                </a:lnTo>
                <a:lnTo>
                  <a:pt x="1538" y="1572"/>
                </a:lnTo>
                <a:lnTo>
                  <a:pt x="1510" y="1596"/>
                </a:lnTo>
                <a:lnTo>
                  <a:pt x="1478" y="1618"/>
                </a:lnTo>
                <a:lnTo>
                  <a:pt x="1446" y="1638"/>
                </a:lnTo>
                <a:lnTo>
                  <a:pt x="1412" y="1656"/>
                </a:lnTo>
                <a:lnTo>
                  <a:pt x="1378" y="1672"/>
                </a:lnTo>
                <a:lnTo>
                  <a:pt x="1342" y="1688"/>
                </a:lnTo>
                <a:lnTo>
                  <a:pt x="1306" y="1700"/>
                </a:lnTo>
                <a:lnTo>
                  <a:pt x="1270" y="1710"/>
                </a:lnTo>
                <a:lnTo>
                  <a:pt x="1230" y="1718"/>
                </a:lnTo>
                <a:lnTo>
                  <a:pt x="1192" y="1724"/>
                </a:lnTo>
                <a:lnTo>
                  <a:pt x="1152" y="1726"/>
                </a:lnTo>
                <a:lnTo>
                  <a:pt x="1110" y="1728"/>
                </a:lnTo>
                <a:lnTo>
                  <a:pt x="1110" y="1728"/>
                </a:lnTo>
                <a:lnTo>
                  <a:pt x="1082" y="1726"/>
                </a:lnTo>
                <a:lnTo>
                  <a:pt x="1056" y="1724"/>
                </a:lnTo>
                <a:lnTo>
                  <a:pt x="1028" y="1720"/>
                </a:lnTo>
                <a:lnTo>
                  <a:pt x="1002" y="1714"/>
                </a:lnTo>
                <a:lnTo>
                  <a:pt x="976" y="1706"/>
                </a:lnTo>
                <a:lnTo>
                  <a:pt x="952" y="1698"/>
                </a:lnTo>
                <a:lnTo>
                  <a:pt x="928" y="1688"/>
                </a:lnTo>
                <a:lnTo>
                  <a:pt x="904" y="1676"/>
                </a:lnTo>
                <a:lnTo>
                  <a:pt x="884" y="1664"/>
                </a:lnTo>
                <a:lnTo>
                  <a:pt x="862" y="1650"/>
                </a:lnTo>
                <a:lnTo>
                  <a:pt x="844" y="1636"/>
                </a:lnTo>
                <a:lnTo>
                  <a:pt x="826" y="1622"/>
                </a:lnTo>
                <a:lnTo>
                  <a:pt x="810" y="1606"/>
                </a:lnTo>
                <a:lnTo>
                  <a:pt x="796" y="1590"/>
                </a:lnTo>
                <a:lnTo>
                  <a:pt x="784" y="1574"/>
                </a:lnTo>
                <a:lnTo>
                  <a:pt x="774" y="1556"/>
                </a:lnTo>
                <a:lnTo>
                  <a:pt x="774" y="1556"/>
                </a:lnTo>
                <a:lnTo>
                  <a:pt x="732" y="1722"/>
                </a:lnTo>
                <a:lnTo>
                  <a:pt x="678" y="1934"/>
                </a:lnTo>
                <a:lnTo>
                  <a:pt x="678" y="1934"/>
                </a:lnTo>
                <a:lnTo>
                  <a:pt x="670" y="1956"/>
                </a:lnTo>
                <a:lnTo>
                  <a:pt x="658" y="1984"/>
                </a:lnTo>
                <a:lnTo>
                  <a:pt x="640" y="2016"/>
                </a:lnTo>
                <a:lnTo>
                  <a:pt x="620" y="2052"/>
                </a:lnTo>
                <a:lnTo>
                  <a:pt x="570" y="2128"/>
                </a:lnTo>
                <a:lnTo>
                  <a:pt x="518" y="2206"/>
                </a:lnTo>
                <a:lnTo>
                  <a:pt x="466" y="2280"/>
                </a:lnTo>
                <a:lnTo>
                  <a:pt x="420" y="2342"/>
                </a:lnTo>
                <a:lnTo>
                  <a:pt x="378" y="2400"/>
                </a:lnTo>
                <a:lnTo>
                  <a:pt x="378" y="2400"/>
                </a:lnTo>
                <a:lnTo>
                  <a:pt x="378" y="2330"/>
                </a:lnTo>
                <a:lnTo>
                  <a:pt x="380" y="2166"/>
                </a:lnTo>
                <a:lnTo>
                  <a:pt x="384" y="2072"/>
                </a:lnTo>
                <a:lnTo>
                  <a:pt x="388" y="1984"/>
                </a:lnTo>
                <a:lnTo>
                  <a:pt x="394" y="1908"/>
                </a:lnTo>
                <a:lnTo>
                  <a:pt x="398" y="1878"/>
                </a:lnTo>
                <a:lnTo>
                  <a:pt x="402" y="1854"/>
                </a:lnTo>
                <a:lnTo>
                  <a:pt x="402" y="1854"/>
                </a:lnTo>
                <a:lnTo>
                  <a:pt x="578" y="1106"/>
                </a:lnTo>
                <a:lnTo>
                  <a:pt x="578" y="1106"/>
                </a:lnTo>
                <a:lnTo>
                  <a:pt x="572" y="1090"/>
                </a:lnTo>
                <a:lnTo>
                  <a:pt x="564" y="1070"/>
                </a:lnTo>
                <a:lnTo>
                  <a:pt x="556" y="1046"/>
                </a:lnTo>
                <a:lnTo>
                  <a:pt x="548" y="1014"/>
                </a:lnTo>
                <a:lnTo>
                  <a:pt x="542" y="976"/>
                </a:lnTo>
                <a:lnTo>
                  <a:pt x="536" y="934"/>
                </a:lnTo>
                <a:lnTo>
                  <a:pt x="534" y="888"/>
                </a:lnTo>
                <a:lnTo>
                  <a:pt x="534" y="888"/>
                </a:lnTo>
                <a:lnTo>
                  <a:pt x="536" y="850"/>
                </a:lnTo>
                <a:lnTo>
                  <a:pt x="540" y="814"/>
                </a:lnTo>
                <a:lnTo>
                  <a:pt x="546" y="780"/>
                </a:lnTo>
                <a:lnTo>
                  <a:pt x="556" y="746"/>
                </a:lnTo>
                <a:lnTo>
                  <a:pt x="566" y="716"/>
                </a:lnTo>
                <a:lnTo>
                  <a:pt x="580" y="686"/>
                </a:lnTo>
                <a:lnTo>
                  <a:pt x="594" y="660"/>
                </a:lnTo>
                <a:lnTo>
                  <a:pt x="612" y="634"/>
                </a:lnTo>
                <a:lnTo>
                  <a:pt x="630" y="612"/>
                </a:lnTo>
                <a:lnTo>
                  <a:pt x="652" y="592"/>
                </a:lnTo>
                <a:lnTo>
                  <a:pt x="674" y="574"/>
                </a:lnTo>
                <a:lnTo>
                  <a:pt x="696" y="560"/>
                </a:lnTo>
                <a:lnTo>
                  <a:pt x="720" y="548"/>
                </a:lnTo>
                <a:lnTo>
                  <a:pt x="746" y="540"/>
                </a:lnTo>
                <a:lnTo>
                  <a:pt x="772" y="534"/>
                </a:lnTo>
                <a:lnTo>
                  <a:pt x="800" y="532"/>
                </a:lnTo>
                <a:lnTo>
                  <a:pt x="800" y="532"/>
                </a:lnTo>
                <a:lnTo>
                  <a:pt x="822" y="534"/>
                </a:lnTo>
                <a:lnTo>
                  <a:pt x="844" y="536"/>
                </a:lnTo>
                <a:lnTo>
                  <a:pt x="864" y="542"/>
                </a:lnTo>
                <a:lnTo>
                  <a:pt x="882" y="550"/>
                </a:lnTo>
                <a:lnTo>
                  <a:pt x="898" y="558"/>
                </a:lnTo>
                <a:lnTo>
                  <a:pt x="914" y="568"/>
                </a:lnTo>
                <a:lnTo>
                  <a:pt x="926" y="580"/>
                </a:lnTo>
                <a:lnTo>
                  <a:pt x="940" y="594"/>
                </a:lnTo>
                <a:lnTo>
                  <a:pt x="950" y="608"/>
                </a:lnTo>
                <a:lnTo>
                  <a:pt x="960" y="624"/>
                </a:lnTo>
                <a:lnTo>
                  <a:pt x="968" y="642"/>
                </a:lnTo>
                <a:lnTo>
                  <a:pt x="974" y="660"/>
                </a:lnTo>
                <a:lnTo>
                  <a:pt x="978" y="678"/>
                </a:lnTo>
                <a:lnTo>
                  <a:pt x="982" y="698"/>
                </a:lnTo>
                <a:lnTo>
                  <a:pt x="984" y="718"/>
                </a:lnTo>
                <a:lnTo>
                  <a:pt x="984" y="738"/>
                </a:lnTo>
                <a:lnTo>
                  <a:pt x="984" y="738"/>
                </a:lnTo>
                <a:lnTo>
                  <a:pt x="984" y="762"/>
                </a:lnTo>
                <a:lnTo>
                  <a:pt x="982" y="788"/>
                </a:lnTo>
                <a:lnTo>
                  <a:pt x="972" y="844"/>
                </a:lnTo>
                <a:lnTo>
                  <a:pt x="958" y="902"/>
                </a:lnTo>
                <a:lnTo>
                  <a:pt x="940" y="964"/>
                </a:lnTo>
                <a:lnTo>
                  <a:pt x="900" y="1094"/>
                </a:lnTo>
                <a:lnTo>
                  <a:pt x="880" y="1160"/>
                </a:lnTo>
                <a:lnTo>
                  <a:pt x="864" y="1226"/>
                </a:lnTo>
                <a:lnTo>
                  <a:pt x="864" y="1226"/>
                </a:lnTo>
                <a:lnTo>
                  <a:pt x="858" y="1254"/>
                </a:lnTo>
                <a:lnTo>
                  <a:pt x="858" y="1280"/>
                </a:lnTo>
                <a:lnTo>
                  <a:pt x="858" y="1304"/>
                </a:lnTo>
                <a:lnTo>
                  <a:pt x="862" y="1328"/>
                </a:lnTo>
                <a:lnTo>
                  <a:pt x="870" y="1352"/>
                </a:lnTo>
                <a:lnTo>
                  <a:pt x="880" y="1374"/>
                </a:lnTo>
                <a:lnTo>
                  <a:pt x="892" y="1394"/>
                </a:lnTo>
                <a:lnTo>
                  <a:pt x="906" y="1414"/>
                </a:lnTo>
                <a:lnTo>
                  <a:pt x="922" y="1430"/>
                </a:lnTo>
                <a:lnTo>
                  <a:pt x="940" y="1446"/>
                </a:lnTo>
                <a:lnTo>
                  <a:pt x="960" y="1458"/>
                </a:lnTo>
                <a:lnTo>
                  <a:pt x="980" y="1470"/>
                </a:lnTo>
                <a:lnTo>
                  <a:pt x="1004" y="1478"/>
                </a:lnTo>
                <a:lnTo>
                  <a:pt x="1028" y="1486"/>
                </a:lnTo>
                <a:lnTo>
                  <a:pt x="1054" y="1490"/>
                </a:lnTo>
                <a:lnTo>
                  <a:pt x="1080" y="1490"/>
                </a:lnTo>
                <a:lnTo>
                  <a:pt x="1080" y="1490"/>
                </a:lnTo>
                <a:lnTo>
                  <a:pt x="1104" y="1490"/>
                </a:lnTo>
                <a:lnTo>
                  <a:pt x="1128" y="1486"/>
                </a:lnTo>
                <a:lnTo>
                  <a:pt x="1152" y="1482"/>
                </a:lnTo>
                <a:lnTo>
                  <a:pt x="1174" y="1476"/>
                </a:lnTo>
                <a:lnTo>
                  <a:pt x="1196" y="1468"/>
                </a:lnTo>
                <a:lnTo>
                  <a:pt x="1218" y="1458"/>
                </a:lnTo>
                <a:lnTo>
                  <a:pt x="1238" y="1446"/>
                </a:lnTo>
                <a:lnTo>
                  <a:pt x="1258" y="1432"/>
                </a:lnTo>
                <a:lnTo>
                  <a:pt x="1278" y="1418"/>
                </a:lnTo>
                <a:lnTo>
                  <a:pt x="1296" y="1402"/>
                </a:lnTo>
                <a:lnTo>
                  <a:pt x="1314" y="1384"/>
                </a:lnTo>
                <a:lnTo>
                  <a:pt x="1332" y="1364"/>
                </a:lnTo>
                <a:lnTo>
                  <a:pt x="1350" y="1344"/>
                </a:lnTo>
                <a:lnTo>
                  <a:pt x="1366" y="1322"/>
                </a:lnTo>
                <a:lnTo>
                  <a:pt x="1380" y="1298"/>
                </a:lnTo>
                <a:lnTo>
                  <a:pt x="1396" y="1274"/>
                </a:lnTo>
                <a:lnTo>
                  <a:pt x="1410" y="1248"/>
                </a:lnTo>
                <a:lnTo>
                  <a:pt x="1422" y="1222"/>
                </a:lnTo>
                <a:lnTo>
                  <a:pt x="1446" y="1166"/>
                </a:lnTo>
                <a:lnTo>
                  <a:pt x="1468" y="1106"/>
                </a:lnTo>
                <a:lnTo>
                  <a:pt x="1484" y="1042"/>
                </a:lnTo>
                <a:lnTo>
                  <a:pt x="1498" y="974"/>
                </a:lnTo>
                <a:lnTo>
                  <a:pt x="1508" y="906"/>
                </a:lnTo>
                <a:lnTo>
                  <a:pt x="1514" y="834"/>
                </a:lnTo>
                <a:lnTo>
                  <a:pt x="1516" y="760"/>
                </a:lnTo>
                <a:lnTo>
                  <a:pt x="1516" y="760"/>
                </a:lnTo>
                <a:lnTo>
                  <a:pt x="1516" y="732"/>
                </a:lnTo>
                <a:lnTo>
                  <a:pt x="1514" y="704"/>
                </a:lnTo>
                <a:lnTo>
                  <a:pt x="1510" y="678"/>
                </a:lnTo>
                <a:lnTo>
                  <a:pt x="1506" y="652"/>
                </a:lnTo>
                <a:lnTo>
                  <a:pt x="1502" y="626"/>
                </a:lnTo>
                <a:lnTo>
                  <a:pt x="1494" y="600"/>
                </a:lnTo>
                <a:lnTo>
                  <a:pt x="1486" y="576"/>
                </a:lnTo>
                <a:lnTo>
                  <a:pt x="1478" y="552"/>
                </a:lnTo>
                <a:lnTo>
                  <a:pt x="1468" y="528"/>
                </a:lnTo>
                <a:lnTo>
                  <a:pt x="1458" y="506"/>
                </a:lnTo>
                <a:lnTo>
                  <a:pt x="1446" y="482"/>
                </a:lnTo>
                <a:lnTo>
                  <a:pt x="1432" y="462"/>
                </a:lnTo>
                <a:lnTo>
                  <a:pt x="1418" y="442"/>
                </a:lnTo>
                <a:lnTo>
                  <a:pt x="1402" y="422"/>
                </a:lnTo>
                <a:lnTo>
                  <a:pt x="1386" y="402"/>
                </a:lnTo>
                <a:lnTo>
                  <a:pt x="1368" y="384"/>
                </a:lnTo>
                <a:lnTo>
                  <a:pt x="1350" y="368"/>
                </a:lnTo>
                <a:lnTo>
                  <a:pt x="1330" y="352"/>
                </a:lnTo>
                <a:lnTo>
                  <a:pt x="1310" y="336"/>
                </a:lnTo>
                <a:lnTo>
                  <a:pt x="1288" y="322"/>
                </a:lnTo>
                <a:lnTo>
                  <a:pt x="1264" y="308"/>
                </a:lnTo>
                <a:lnTo>
                  <a:pt x="1240" y="296"/>
                </a:lnTo>
                <a:lnTo>
                  <a:pt x="1216" y="284"/>
                </a:lnTo>
                <a:lnTo>
                  <a:pt x="1190" y="274"/>
                </a:lnTo>
                <a:lnTo>
                  <a:pt x="1162" y="264"/>
                </a:lnTo>
                <a:lnTo>
                  <a:pt x="1134" y="256"/>
                </a:lnTo>
                <a:lnTo>
                  <a:pt x="1104" y="250"/>
                </a:lnTo>
                <a:lnTo>
                  <a:pt x="1074" y="244"/>
                </a:lnTo>
                <a:lnTo>
                  <a:pt x="1044" y="240"/>
                </a:lnTo>
                <a:lnTo>
                  <a:pt x="1012" y="236"/>
                </a:lnTo>
                <a:lnTo>
                  <a:pt x="978" y="234"/>
                </a:lnTo>
                <a:lnTo>
                  <a:pt x="944" y="234"/>
                </a:lnTo>
                <a:lnTo>
                  <a:pt x="944" y="234"/>
                </a:lnTo>
                <a:lnTo>
                  <a:pt x="906" y="236"/>
                </a:lnTo>
                <a:lnTo>
                  <a:pt x="868" y="238"/>
                </a:lnTo>
                <a:lnTo>
                  <a:pt x="832" y="242"/>
                </a:lnTo>
                <a:lnTo>
                  <a:pt x="796" y="248"/>
                </a:lnTo>
                <a:lnTo>
                  <a:pt x="760" y="256"/>
                </a:lnTo>
                <a:lnTo>
                  <a:pt x="728" y="266"/>
                </a:lnTo>
                <a:lnTo>
                  <a:pt x="694" y="276"/>
                </a:lnTo>
                <a:lnTo>
                  <a:pt x="662" y="288"/>
                </a:lnTo>
                <a:lnTo>
                  <a:pt x="632" y="302"/>
                </a:lnTo>
                <a:lnTo>
                  <a:pt x="602" y="316"/>
                </a:lnTo>
                <a:lnTo>
                  <a:pt x="574" y="334"/>
                </a:lnTo>
                <a:lnTo>
                  <a:pt x="548" y="350"/>
                </a:lnTo>
                <a:lnTo>
                  <a:pt x="522" y="370"/>
                </a:lnTo>
                <a:lnTo>
                  <a:pt x="496" y="390"/>
                </a:lnTo>
                <a:lnTo>
                  <a:pt x="472" y="410"/>
                </a:lnTo>
                <a:lnTo>
                  <a:pt x="450" y="432"/>
                </a:lnTo>
                <a:lnTo>
                  <a:pt x="428" y="456"/>
                </a:lnTo>
                <a:lnTo>
                  <a:pt x="408" y="480"/>
                </a:lnTo>
                <a:lnTo>
                  <a:pt x="390" y="506"/>
                </a:lnTo>
                <a:lnTo>
                  <a:pt x="372" y="532"/>
                </a:lnTo>
                <a:lnTo>
                  <a:pt x="356" y="558"/>
                </a:lnTo>
                <a:lnTo>
                  <a:pt x="342" y="586"/>
                </a:lnTo>
                <a:lnTo>
                  <a:pt x="328" y="614"/>
                </a:lnTo>
                <a:lnTo>
                  <a:pt x="316" y="642"/>
                </a:lnTo>
                <a:lnTo>
                  <a:pt x="304" y="672"/>
                </a:lnTo>
                <a:lnTo>
                  <a:pt x="294" y="702"/>
                </a:lnTo>
                <a:lnTo>
                  <a:pt x="286" y="732"/>
                </a:lnTo>
                <a:lnTo>
                  <a:pt x="280" y="764"/>
                </a:lnTo>
                <a:lnTo>
                  <a:pt x="274" y="796"/>
                </a:lnTo>
                <a:lnTo>
                  <a:pt x="272" y="828"/>
                </a:lnTo>
                <a:lnTo>
                  <a:pt x="268" y="860"/>
                </a:lnTo>
                <a:lnTo>
                  <a:pt x="268" y="892"/>
                </a:lnTo>
                <a:lnTo>
                  <a:pt x="268" y="892"/>
                </a:lnTo>
                <a:lnTo>
                  <a:pt x="270" y="936"/>
                </a:lnTo>
                <a:lnTo>
                  <a:pt x="274" y="976"/>
                </a:lnTo>
                <a:lnTo>
                  <a:pt x="282" y="1012"/>
                </a:lnTo>
                <a:lnTo>
                  <a:pt x="292" y="1046"/>
                </a:lnTo>
                <a:lnTo>
                  <a:pt x="306" y="1078"/>
                </a:lnTo>
                <a:lnTo>
                  <a:pt x="322" y="1108"/>
                </a:lnTo>
                <a:lnTo>
                  <a:pt x="338" y="1136"/>
                </a:lnTo>
                <a:lnTo>
                  <a:pt x="358" y="1162"/>
                </a:lnTo>
                <a:lnTo>
                  <a:pt x="358" y="1162"/>
                </a:lnTo>
                <a:lnTo>
                  <a:pt x="374" y="1182"/>
                </a:lnTo>
                <a:lnTo>
                  <a:pt x="378" y="1190"/>
                </a:lnTo>
                <a:lnTo>
                  <a:pt x="382" y="1198"/>
                </a:lnTo>
                <a:lnTo>
                  <a:pt x="382" y="1206"/>
                </a:lnTo>
                <a:lnTo>
                  <a:pt x="382" y="1216"/>
                </a:lnTo>
                <a:lnTo>
                  <a:pt x="378" y="1238"/>
                </a:lnTo>
                <a:lnTo>
                  <a:pt x="378" y="1238"/>
                </a:lnTo>
                <a:lnTo>
                  <a:pt x="350" y="1348"/>
                </a:lnTo>
                <a:lnTo>
                  <a:pt x="350" y="1348"/>
                </a:lnTo>
                <a:lnTo>
                  <a:pt x="346" y="1360"/>
                </a:lnTo>
                <a:lnTo>
                  <a:pt x="340" y="1370"/>
                </a:lnTo>
                <a:lnTo>
                  <a:pt x="332" y="1378"/>
                </a:lnTo>
                <a:lnTo>
                  <a:pt x="324" y="1384"/>
                </a:lnTo>
                <a:lnTo>
                  <a:pt x="314" y="1386"/>
                </a:lnTo>
                <a:lnTo>
                  <a:pt x="304" y="1388"/>
                </a:lnTo>
                <a:lnTo>
                  <a:pt x="294" y="1386"/>
                </a:lnTo>
                <a:lnTo>
                  <a:pt x="282" y="1382"/>
                </a:lnTo>
                <a:lnTo>
                  <a:pt x="282" y="1382"/>
                </a:lnTo>
                <a:lnTo>
                  <a:pt x="246" y="1366"/>
                </a:lnTo>
                <a:lnTo>
                  <a:pt x="214" y="1348"/>
                </a:lnTo>
                <a:lnTo>
                  <a:pt x="184" y="1326"/>
                </a:lnTo>
                <a:lnTo>
                  <a:pt x="156" y="1300"/>
                </a:lnTo>
                <a:lnTo>
                  <a:pt x="132" y="1274"/>
                </a:lnTo>
                <a:lnTo>
                  <a:pt x="108" y="1244"/>
                </a:lnTo>
                <a:lnTo>
                  <a:pt x="88" y="1212"/>
                </a:lnTo>
                <a:lnTo>
                  <a:pt x="70" y="1180"/>
                </a:lnTo>
                <a:lnTo>
                  <a:pt x="52" y="1144"/>
                </a:lnTo>
                <a:lnTo>
                  <a:pt x="38" y="1106"/>
                </a:lnTo>
                <a:lnTo>
                  <a:pt x="26" y="1068"/>
                </a:lnTo>
                <a:lnTo>
                  <a:pt x="18" y="1028"/>
                </a:lnTo>
                <a:lnTo>
                  <a:pt x="10" y="988"/>
                </a:lnTo>
                <a:lnTo>
                  <a:pt x="4" y="944"/>
                </a:lnTo>
                <a:lnTo>
                  <a:pt x="2" y="902"/>
                </a:lnTo>
                <a:lnTo>
                  <a:pt x="0" y="858"/>
                </a:lnTo>
                <a:lnTo>
                  <a:pt x="0" y="858"/>
                </a:lnTo>
                <a:lnTo>
                  <a:pt x="2" y="820"/>
                </a:lnTo>
                <a:lnTo>
                  <a:pt x="4" y="784"/>
                </a:lnTo>
                <a:lnTo>
                  <a:pt x="10" y="746"/>
                </a:lnTo>
                <a:lnTo>
                  <a:pt x="16" y="708"/>
                </a:lnTo>
                <a:lnTo>
                  <a:pt x="24" y="672"/>
                </a:lnTo>
                <a:lnTo>
                  <a:pt x="36" y="634"/>
                </a:lnTo>
                <a:lnTo>
                  <a:pt x="48" y="596"/>
                </a:lnTo>
                <a:lnTo>
                  <a:pt x="62" y="560"/>
                </a:lnTo>
                <a:lnTo>
                  <a:pt x="78" y="522"/>
                </a:lnTo>
                <a:lnTo>
                  <a:pt x="96" y="486"/>
                </a:lnTo>
                <a:lnTo>
                  <a:pt x="116" y="450"/>
                </a:lnTo>
                <a:lnTo>
                  <a:pt x="138" y="414"/>
                </a:lnTo>
                <a:lnTo>
                  <a:pt x="162" y="380"/>
                </a:lnTo>
                <a:lnTo>
                  <a:pt x="188" y="346"/>
                </a:lnTo>
                <a:lnTo>
                  <a:pt x="216" y="314"/>
                </a:lnTo>
                <a:lnTo>
                  <a:pt x="246" y="282"/>
                </a:lnTo>
                <a:lnTo>
                  <a:pt x="278" y="252"/>
                </a:lnTo>
                <a:lnTo>
                  <a:pt x="312" y="222"/>
                </a:lnTo>
                <a:lnTo>
                  <a:pt x="348" y="194"/>
                </a:lnTo>
                <a:lnTo>
                  <a:pt x="384" y="168"/>
                </a:lnTo>
                <a:lnTo>
                  <a:pt x="424" y="144"/>
                </a:lnTo>
                <a:lnTo>
                  <a:pt x="466" y="120"/>
                </a:lnTo>
                <a:lnTo>
                  <a:pt x="508" y="98"/>
                </a:lnTo>
                <a:lnTo>
                  <a:pt x="554" y="78"/>
                </a:lnTo>
                <a:lnTo>
                  <a:pt x="600" y="62"/>
                </a:lnTo>
                <a:lnTo>
                  <a:pt x="650" y="46"/>
                </a:lnTo>
                <a:lnTo>
                  <a:pt x="700" y="32"/>
                </a:lnTo>
                <a:lnTo>
                  <a:pt x="752" y="20"/>
                </a:lnTo>
                <a:lnTo>
                  <a:pt x="808" y="12"/>
                </a:lnTo>
                <a:lnTo>
                  <a:pt x="864" y="4"/>
                </a:lnTo>
                <a:lnTo>
                  <a:pt x="922" y="2"/>
                </a:lnTo>
                <a:lnTo>
                  <a:pt x="982" y="0"/>
                </a:lnTo>
                <a:lnTo>
                  <a:pt x="982" y="0"/>
                </a:lnTo>
                <a:lnTo>
                  <a:pt x="1030" y="0"/>
                </a:lnTo>
                <a:lnTo>
                  <a:pt x="1078" y="4"/>
                </a:lnTo>
                <a:lnTo>
                  <a:pt x="1124" y="10"/>
                </a:lnTo>
                <a:lnTo>
                  <a:pt x="1170" y="16"/>
                </a:lnTo>
                <a:lnTo>
                  <a:pt x="1214" y="26"/>
                </a:lnTo>
                <a:lnTo>
                  <a:pt x="1258" y="38"/>
                </a:lnTo>
                <a:lnTo>
                  <a:pt x="1298" y="50"/>
                </a:lnTo>
                <a:lnTo>
                  <a:pt x="1340" y="66"/>
                </a:lnTo>
                <a:lnTo>
                  <a:pt x="1378" y="82"/>
                </a:lnTo>
                <a:lnTo>
                  <a:pt x="1416" y="100"/>
                </a:lnTo>
                <a:lnTo>
                  <a:pt x="1452" y="120"/>
                </a:lnTo>
                <a:lnTo>
                  <a:pt x="1488" y="142"/>
                </a:lnTo>
                <a:lnTo>
                  <a:pt x="1522" y="164"/>
                </a:lnTo>
                <a:lnTo>
                  <a:pt x="1554" y="188"/>
                </a:lnTo>
                <a:lnTo>
                  <a:pt x="1584" y="214"/>
                </a:lnTo>
                <a:lnTo>
                  <a:pt x="1614" y="240"/>
                </a:lnTo>
                <a:lnTo>
                  <a:pt x="1642" y="268"/>
                </a:lnTo>
                <a:lnTo>
                  <a:pt x="1668" y="298"/>
                </a:lnTo>
                <a:lnTo>
                  <a:pt x="1692" y="328"/>
                </a:lnTo>
                <a:lnTo>
                  <a:pt x="1714" y="358"/>
                </a:lnTo>
                <a:lnTo>
                  <a:pt x="1736" y="390"/>
                </a:lnTo>
                <a:lnTo>
                  <a:pt x="1756" y="424"/>
                </a:lnTo>
                <a:lnTo>
                  <a:pt x="1774" y="458"/>
                </a:lnTo>
                <a:lnTo>
                  <a:pt x="1790" y="492"/>
                </a:lnTo>
                <a:lnTo>
                  <a:pt x="1804" y="526"/>
                </a:lnTo>
                <a:lnTo>
                  <a:pt x="1816" y="562"/>
                </a:lnTo>
                <a:lnTo>
                  <a:pt x="1828" y="598"/>
                </a:lnTo>
                <a:lnTo>
                  <a:pt x="1836" y="636"/>
                </a:lnTo>
                <a:lnTo>
                  <a:pt x="1842" y="674"/>
                </a:lnTo>
                <a:lnTo>
                  <a:pt x="1848" y="710"/>
                </a:lnTo>
                <a:lnTo>
                  <a:pt x="1850" y="748"/>
                </a:lnTo>
                <a:lnTo>
                  <a:pt x="1852" y="786"/>
                </a:lnTo>
                <a:lnTo>
                  <a:pt x="1852" y="7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Text Placeholder 4"/>
          <p:cNvSpPr>
            <a:spLocks noGrp="1"/>
          </p:cNvSpPr>
          <p:nvPr>
            <p:ph type="body" sz="quarter" idx="39" hasCustomPrompt="1"/>
          </p:nvPr>
        </p:nvSpPr>
        <p:spPr>
          <a:xfrm>
            <a:off x="4067944" y="1746440"/>
            <a:ext cx="4608512" cy="505509"/>
          </a:xfrm>
        </p:spPr>
        <p:txBody>
          <a:bodyPr anchor="ctr">
            <a:noAutofit/>
          </a:bodyPr>
          <a:lstStyle>
            <a:lvl1pPr marL="0" indent="0" algn="l">
              <a:buNone/>
              <a:defRPr sz="2800">
                <a:solidFill>
                  <a:schemeClr val="accent5"/>
                </a:solidFill>
              </a:defRPr>
            </a:lvl1pPr>
          </a:lstStyle>
          <a:p>
            <a:r>
              <a:rPr lang="en-US"/>
              <a:t>Insert your text here</a:t>
            </a:r>
          </a:p>
        </p:txBody>
      </p:sp>
      <p:sp>
        <p:nvSpPr>
          <p:cNvPr id="55" name="Text Placeholder 4"/>
          <p:cNvSpPr>
            <a:spLocks noGrp="1"/>
          </p:cNvSpPr>
          <p:nvPr>
            <p:ph type="body" sz="quarter" idx="40" hasCustomPrompt="1"/>
          </p:nvPr>
        </p:nvSpPr>
        <p:spPr>
          <a:xfrm>
            <a:off x="4067944" y="2459046"/>
            <a:ext cx="4608512" cy="2003544"/>
          </a:xfrm>
        </p:spPr>
        <p:txBody>
          <a:bodyPr anchor="t">
            <a:noAutofit/>
          </a:bodyPr>
          <a:lstStyle>
            <a:lvl1pPr marL="0" indent="0" algn="l">
              <a:buNone/>
              <a:defRPr sz="2000">
                <a:solidFill>
                  <a:schemeClr val="tx1"/>
                </a:solidFill>
              </a:defRPr>
            </a:lvl1pPr>
          </a:lstStyle>
          <a:p>
            <a:r>
              <a:rPr lang="en-US"/>
              <a:t>Lorem ipsum dolor sit amet, consectetur adipisicing elit, sed do eiusmod tempor incididunt ut labore et dolore magna aliqua. </a:t>
            </a:r>
          </a:p>
        </p:txBody>
      </p:sp>
      <p:grpSp>
        <p:nvGrpSpPr>
          <p:cNvPr id="7" name="Group 6">
            <a:extLst>
              <a:ext uri="{FF2B5EF4-FFF2-40B4-BE49-F238E27FC236}">
                <a16:creationId xmlns:a16="http://schemas.microsoft.com/office/drawing/2014/main" id="{540B2E6F-6FDA-46D2-BC57-8BE8E00104F2}"/>
              </a:ext>
            </a:extLst>
          </p:cNvPr>
          <p:cNvGrpSpPr/>
          <p:nvPr userDrawn="1"/>
        </p:nvGrpSpPr>
        <p:grpSpPr>
          <a:xfrm>
            <a:off x="769526" y="1498605"/>
            <a:ext cx="2866370" cy="2866370"/>
            <a:chOff x="769526" y="1498605"/>
            <a:chExt cx="2866370" cy="2866370"/>
          </a:xfrm>
        </p:grpSpPr>
        <p:sp>
          <p:nvSpPr>
            <p:cNvPr id="11" name="Oval 10"/>
            <p:cNvSpPr/>
            <p:nvPr userDrawn="1"/>
          </p:nvSpPr>
          <p:spPr>
            <a:xfrm>
              <a:off x="769526" y="1498605"/>
              <a:ext cx="2866370" cy="2866370"/>
            </a:xfrm>
            <a:prstGeom prst="ellipse">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AA3E500-A74F-4C20-84A6-8EC81ADA2D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271" y="1827527"/>
              <a:ext cx="2733632" cy="2203052"/>
            </a:xfrm>
            <a:prstGeom prst="rect">
              <a:avLst/>
            </a:prstGeom>
          </p:spPr>
        </p:pic>
      </p:grpSp>
    </p:spTree>
    <p:extLst>
      <p:ext uri="{BB962C8B-B14F-4D97-AF65-F5344CB8AC3E}">
        <p14:creationId xmlns:p14="http://schemas.microsoft.com/office/powerpoint/2010/main" val="176614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hine Learning PPT 5">
    <p:spTree>
      <p:nvGrpSpPr>
        <p:cNvPr id="1" name=""/>
        <p:cNvGrpSpPr/>
        <p:nvPr/>
      </p:nvGrpSpPr>
      <p:grpSpPr>
        <a:xfrm>
          <a:off x="0" y="0"/>
          <a:ext cx="0" cy="0"/>
          <a:chOff x="0" y="0"/>
          <a:chExt cx="0" cy="0"/>
        </a:xfrm>
      </p:grpSpPr>
      <p:sp>
        <p:nvSpPr>
          <p:cNvPr id="236" name="Freeform 12"/>
          <p:cNvSpPr>
            <a:spLocks/>
          </p:cNvSpPr>
          <p:nvPr userDrawn="1"/>
        </p:nvSpPr>
        <p:spPr bwMode="auto">
          <a:xfrm>
            <a:off x="0" y="4402138"/>
            <a:ext cx="9144000" cy="74136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Date Placeholder 2"/>
          <p:cNvSpPr>
            <a:spLocks noGrp="1"/>
          </p:cNvSpPr>
          <p:nvPr>
            <p:ph type="dt" sz="half" idx="10"/>
          </p:nvPr>
        </p:nvSpPr>
        <p:spPr/>
        <p:txBody>
          <a:bodyPr/>
          <a:lstStyle>
            <a:lvl1pPr>
              <a:defRPr>
                <a:solidFill>
                  <a:schemeClr val="bg1"/>
                </a:solidFill>
              </a:defRPr>
            </a:lvl1pPr>
          </a:lstStyle>
          <a:p>
            <a:fld id="{FFF30096-E2FA-4C53-8FFA-C198FACBBC31}" type="datetimeFigureOut">
              <a:rPr lang="en-US" smtClean="0"/>
              <a:pPr/>
              <a:t>8/6/22</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E6EB2CE-F8EE-47A0-A8D1-750600A29654}" type="slidenum">
              <a:rPr lang="en-US" smtClean="0"/>
              <a:pPr/>
              <a:t>‹#›</a:t>
            </a:fld>
            <a:endParaRPr lang="en-US"/>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a:t>Insert your title here</a:t>
            </a:r>
            <a:endParaRPr lang="en-US" noProof="0"/>
          </a:p>
        </p:txBody>
      </p:sp>
      <p:sp>
        <p:nvSpPr>
          <p:cNvPr id="238" name="Text Placeholder 4"/>
          <p:cNvSpPr>
            <a:spLocks noGrp="1"/>
          </p:cNvSpPr>
          <p:nvPr>
            <p:ph type="body" sz="quarter" idx="35" hasCustomPrompt="1"/>
          </p:nvPr>
        </p:nvSpPr>
        <p:spPr>
          <a:xfrm>
            <a:off x="467544" y="1419622"/>
            <a:ext cx="8208912" cy="2982516"/>
          </a:xfrm>
        </p:spPr>
        <p:txBody>
          <a:bodyPr anchor="t">
            <a:no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sz="2200">
                <a:solidFill>
                  <a:schemeClr val="tx1"/>
                </a:solidFill>
              </a:defRPr>
            </a:lvl1pPr>
          </a:lstStyle>
          <a:p>
            <a:r>
              <a:rPr lang="en-US"/>
              <a:t>Ut enim ad minim veniam, quis nostrud exercitation ullamco laboris nisi ut aliquip ex ea commodo consequat.</a:t>
            </a:r>
          </a:p>
          <a:p>
            <a:r>
              <a:rPr lang="en-US"/>
              <a:t>Ut enim ad minim veniam, quis nostrud exercitation ullamco laboris nisi ut aliquip ex ea commodo consequat.</a:t>
            </a:r>
          </a:p>
          <a:p>
            <a:endParaRPr lang="en-US"/>
          </a:p>
        </p:txBody>
      </p:sp>
    </p:spTree>
    <p:extLst>
      <p:ext uri="{BB962C8B-B14F-4D97-AF65-F5344CB8AC3E}">
        <p14:creationId xmlns:p14="http://schemas.microsoft.com/office/powerpoint/2010/main" val="2149424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411596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FFF30096-E2FA-4C53-8FFA-C198FACBBC31}" type="datetimeFigureOut">
              <a:rPr lang="en-US" smtClean="0"/>
              <a:pPr/>
              <a:t>8/6/22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E6EB2CE-F8EE-47A0-A8D1-750600A29654}" type="slidenum">
              <a:rPr lang="en-US" smtClean="0"/>
              <a:pPr/>
              <a:t>‹#›</a:t>
            </a:fld>
            <a:endParaRPr lang="en-US"/>
          </a:p>
        </p:txBody>
      </p:sp>
    </p:spTree>
    <p:extLst>
      <p:ext uri="{BB962C8B-B14F-4D97-AF65-F5344CB8AC3E}">
        <p14:creationId xmlns:p14="http://schemas.microsoft.com/office/powerpoint/2010/main" val="697417937"/>
      </p:ext>
    </p:extLst>
  </p:cSld>
  <p:clrMap bg1="lt1" tx1="dk1" bg2="lt2" tx2="dk2" accent1="accent1" accent2="accent2" accent3="accent3" accent4="accent4" accent5="accent5" accent6="accent6" hlink="hlink" folHlink="folHlink"/>
  <p:sldLayoutIdLst>
    <p:sldLayoutId id="2147483677" r:id="rId1"/>
    <p:sldLayoutId id="2147483681" r:id="rId2"/>
    <p:sldLayoutId id="2147483678" r:id="rId3"/>
    <p:sldLayoutId id="2147483679" r:id="rId4"/>
    <p:sldLayoutId id="2147483680" r:id="rId5"/>
    <p:sldLayoutId id="2147483682" r:id="rId6"/>
  </p:sldLayoutIdLst>
  <p:txStyles>
    <p:titleStyle>
      <a:lvl1pPr algn="ctr" defTabSz="914400" rtl="0" eaLnBrk="1" latinLnBrk="0" hangingPunct="1">
        <a:spcBef>
          <a:spcPct val="0"/>
        </a:spcBef>
        <a:buNone/>
        <a:defRPr sz="4200" kern="1200">
          <a:solidFill>
            <a:schemeClr val="tx1"/>
          </a:solidFill>
          <a:latin typeface="+mn-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14.png"/><Relationship Id="rId10" Type="http://schemas.openxmlformats.org/officeDocument/2006/relationships/diagramQuickStyle" Target="../diagrams/quickStyle2.xml"/><Relationship Id="rId19"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image" Target="../media/image15.png"/><Relationship Id="rId5" Type="http://schemas.openxmlformats.org/officeDocument/2006/relationships/diagramQuickStyle" Target="../diagrams/quickStyle3.xml"/><Relationship Id="rId10" Type="http://schemas.openxmlformats.org/officeDocument/2006/relationships/image" Target="../media/image14.png"/><Relationship Id="rId4" Type="http://schemas.openxmlformats.org/officeDocument/2006/relationships/diagramLayout" Target="../diagrams/layout3.xml"/><Relationship Id="rId9" Type="http://schemas.openxmlformats.org/officeDocument/2006/relationships/image" Target="../media/image13.png"/><Relationship Id="rId1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7C5B-A9BA-45D4-AB6C-21E22D7C32DC}"/>
              </a:ext>
            </a:extLst>
          </p:cNvPr>
          <p:cNvSpPr>
            <a:spLocks noGrp="1"/>
          </p:cNvSpPr>
          <p:nvPr>
            <p:ph type="title"/>
          </p:nvPr>
        </p:nvSpPr>
        <p:spPr/>
        <p:txBody>
          <a:bodyPr/>
          <a:lstStyle/>
          <a:p>
            <a:r>
              <a:rPr lang="en-US"/>
              <a:t>Algo Trading</a:t>
            </a:r>
          </a:p>
        </p:txBody>
      </p:sp>
      <p:sp>
        <p:nvSpPr>
          <p:cNvPr id="3" name="Text Placeholder 2">
            <a:extLst>
              <a:ext uri="{FF2B5EF4-FFF2-40B4-BE49-F238E27FC236}">
                <a16:creationId xmlns:a16="http://schemas.microsoft.com/office/drawing/2014/main" id="{294BE9DB-4CC8-4CBE-BDFA-C332A5F9EA6F}"/>
              </a:ext>
            </a:extLst>
          </p:cNvPr>
          <p:cNvSpPr>
            <a:spLocks noGrp="1"/>
          </p:cNvSpPr>
          <p:nvPr>
            <p:ph type="body" sz="quarter" idx="35"/>
          </p:nvPr>
        </p:nvSpPr>
        <p:spPr/>
        <p:txBody>
          <a:bodyPr/>
          <a:lstStyle/>
          <a:p>
            <a:r>
              <a:rPr lang="en-US"/>
              <a:t>Team Adelaide</a:t>
            </a:r>
          </a:p>
        </p:txBody>
      </p:sp>
      <p:sp>
        <p:nvSpPr>
          <p:cNvPr id="4" name="TextBox 3">
            <a:extLst>
              <a:ext uri="{FF2B5EF4-FFF2-40B4-BE49-F238E27FC236}">
                <a16:creationId xmlns:a16="http://schemas.microsoft.com/office/drawing/2014/main" id="{42285606-1260-4D13-8AAA-80226E1F6554}"/>
              </a:ext>
            </a:extLst>
          </p:cNvPr>
          <p:cNvSpPr txBox="1"/>
          <p:nvPr/>
        </p:nvSpPr>
        <p:spPr>
          <a:xfrm>
            <a:off x="3467115" y="-307777"/>
            <a:ext cx="1804212" cy="307777"/>
          </a:xfrm>
          <a:prstGeom prst="rect">
            <a:avLst/>
          </a:prstGeom>
          <a:noFill/>
        </p:spPr>
        <p:txBody>
          <a:bodyPr wrap="none" rtlCol="0">
            <a:spAutoFit/>
          </a:bodyPr>
          <a:lstStyle/>
          <a:p>
            <a:r>
              <a:rPr lang="en-US" sz="1400">
                <a:solidFill>
                  <a:schemeClr val="tx1">
                    <a:lumMod val="65000"/>
                    <a:lumOff val="35000"/>
                  </a:schemeClr>
                </a:solidFill>
              </a:rPr>
              <a:t>© Templateswise.com</a:t>
            </a:r>
          </a:p>
        </p:txBody>
      </p:sp>
      <p:sp>
        <p:nvSpPr>
          <p:cNvPr id="6" name="TextBox 5">
            <a:extLst>
              <a:ext uri="{FF2B5EF4-FFF2-40B4-BE49-F238E27FC236}">
                <a16:creationId xmlns:a16="http://schemas.microsoft.com/office/drawing/2014/main" id="{2C19B674-7622-8DFE-EEAC-44343E53C101}"/>
              </a:ext>
            </a:extLst>
          </p:cNvPr>
          <p:cNvSpPr txBox="1"/>
          <p:nvPr/>
        </p:nvSpPr>
        <p:spPr>
          <a:xfrm>
            <a:off x="452120" y="3723878"/>
            <a:ext cx="4572000" cy="1200329"/>
          </a:xfrm>
          <a:prstGeom prst="rect">
            <a:avLst/>
          </a:prstGeom>
          <a:noFill/>
        </p:spPr>
        <p:txBody>
          <a:bodyPr wrap="square">
            <a:spAutoFit/>
          </a:bodyPr>
          <a:lstStyle/>
          <a:p>
            <a:pPr fontAlgn="base"/>
            <a:r>
              <a:rPr lang="en-US" sz="1200">
                <a:solidFill>
                  <a:srgbClr val="061D48"/>
                </a:solidFill>
                <a:latin typeface="Lato" panose="020F0502020204030203" pitchFamily="34" charset="0"/>
              </a:rPr>
              <a:t>Fiona Bai - 21jb69@queensu.ca</a:t>
            </a:r>
            <a:r>
              <a:rPr lang="en-US" sz="1200">
                <a:solidFill>
                  <a:srgbClr val="061D48"/>
                </a:solidFill>
                <a:latin typeface="Times New Roman" panose="02020603050405020304" pitchFamily="18" charset="0"/>
              </a:rPr>
              <a:t>​</a:t>
            </a:r>
            <a:r>
              <a:rPr lang="en-CA" sz="1200">
                <a:solidFill>
                  <a:srgbClr val="061D48"/>
                </a:solidFill>
                <a:latin typeface="Times New Roman" panose="02020603050405020304" pitchFamily="18" charset="0"/>
              </a:rPr>
              <a:t>​</a:t>
            </a:r>
            <a:endParaRPr lang="en-US" sz="1200" b="0" i="0" u="none" strike="noStrike">
              <a:solidFill>
                <a:srgbClr val="061D48"/>
              </a:solidFill>
              <a:effectLst/>
              <a:latin typeface="Lato" panose="020F0502020204030204" pitchFamily="34" charset="0"/>
            </a:endParaRPr>
          </a:p>
          <a:p>
            <a:pPr rtl="0" fontAlgn="base"/>
            <a:r>
              <a:rPr lang="en-US" sz="1200" b="0" i="0" u="none" strike="noStrike">
                <a:solidFill>
                  <a:srgbClr val="061D48"/>
                </a:solidFill>
                <a:effectLst/>
                <a:latin typeface="Lato" panose="020F0502020204030204" pitchFamily="34" charset="0"/>
              </a:rPr>
              <a:t>Ishaan Sinha - 20is38@queensu.ca</a:t>
            </a:r>
            <a:r>
              <a:rPr lang="en-US" sz="1200" b="0" i="0">
                <a:solidFill>
                  <a:srgbClr val="061D48"/>
                </a:solidFill>
                <a:effectLst/>
                <a:latin typeface="Lato" panose="020F0502020204030203" pitchFamily="34" charset="0"/>
              </a:rPr>
              <a:t>​</a:t>
            </a:r>
            <a:endParaRPr lang="en-US" sz="1200" b="0" i="0">
              <a:solidFill>
                <a:srgbClr val="061D48"/>
              </a:solidFill>
              <a:effectLst/>
              <a:latin typeface="Segoe UI" panose="020B0502040204020203" pitchFamily="34" charset="0"/>
            </a:endParaRPr>
          </a:p>
          <a:p>
            <a:pPr fontAlgn="base"/>
            <a:r>
              <a:rPr lang="en-US" sz="1200">
                <a:solidFill>
                  <a:srgbClr val="061D48"/>
                </a:solidFill>
                <a:latin typeface="Lato" panose="020F0502020204030203" pitchFamily="34" charset="0"/>
              </a:rPr>
              <a:t>Kripa Nayak - 21ksn1@queensu.ca</a:t>
            </a:r>
            <a:r>
              <a:rPr lang="en-US" sz="1200">
                <a:solidFill>
                  <a:srgbClr val="061D48"/>
                </a:solidFill>
                <a:latin typeface="Times New Roman" panose="02020603050405020304" pitchFamily="18" charset="0"/>
              </a:rPr>
              <a:t>​</a:t>
            </a:r>
            <a:r>
              <a:rPr lang="en-CA" sz="1200">
                <a:solidFill>
                  <a:srgbClr val="061D48"/>
                </a:solidFill>
                <a:latin typeface="Times New Roman" panose="02020603050405020304" pitchFamily="18" charset="0"/>
              </a:rPr>
              <a:t>​</a:t>
            </a:r>
            <a:endParaRPr lang="en-US" sz="1200" b="0" i="0" u="none" strike="noStrike">
              <a:solidFill>
                <a:srgbClr val="061D48"/>
              </a:solidFill>
              <a:effectLst/>
              <a:latin typeface="Lato" panose="020F0502020204030203" pitchFamily="34" charset="0"/>
            </a:endParaRPr>
          </a:p>
          <a:p>
            <a:pPr rtl="0" fontAlgn="base"/>
            <a:r>
              <a:rPr lang="en-US" sz="1200" b="0" i="0" u="none" strike="noStrike">
                <a:solidFill>
                  <a:srgbClr val="061D48"/>
                </a:solidFill>
                <a:effectLst/>
                <a:latin typeface="Lato" panose="020F0502020204030203" pitchFamily="34" charset="0"/>
              </a:rPr>
              <a:t>Marshal Yuan - 21yy40@queensu.ca     </a:t>
            </a:r>
            <a:r>
              <a:rPr lang="en-CA" sz="1200" b="0" i="0">
                <a:solidFill>
                  <a:srgbClr val="061D48"/>
                </a:solidFill>
                <a:effectLst/>
                <a:latin typeface="Lato" panose="020F0502020204030203" pitchFamily="34" charset="0"/>
              </a:rPr>
              <a:t>​</a:t>
            </a:r>
            <a:endParaRPr lang="en-CA" sz="1200" b="0" i="0">
              <a:solidFill>
                <a:srgbClr val="061D48"/>
              </a:solidFill>
              <a:effectLst/>
              <a:latin typeface="Segoe UI" panose="020B0502040204020203" pitchFamily="34" charset="0"/>
            </a:endParaRPr>
          </a:p>
          <a:p>
            <a:pPr fontAlgn="base"/>
            <a:r>
              <a:rPr lang="en-US" sz="1200" err="1">
                <a:solidFill>
                  <a:srgbClr val="061D48"/>
                </a:solidFill>
                <a:latin typeface="Lato" panose="020F0502020204030203" pitchFamily="34" charset="0"/>
              </a:rPr>
              <a:t>Oluwaseun</a:t>
            </a:r>
            <a:r>
              <a:rPr lang="en-US" sz="1200">
                <a:solidFill>
                  <a:srgbClr val="061D48"/>
                </a:solidFill>
                <a:latin typeface="Lato" panose="020F0502020204030203" pitchFamily="34" charset="0"/>
              </a:rPr>
              <a:t> </a:t>
            </a:r>
            <a:r>
              <a:rPr lang="en-US" sz="1200" err="1">
                <a:solidFill>
                  <a:srgbClr val="061D48"/>
                </a:solidFill>
                <a:latin typeface="Lato" panose="020F0502020204030203" pitchFamily="34" charset="0"/>
              </a:rPr>
              <a:t>Adelana</a:t>
            </a:r>
            <a:r>
              <a:rPr lang="en-US" sz="1200">
                <a:solidFill>
                  <a:srgbClr val="061D48"/>
                </a:solidFill>
                <a:latin typeface="Lato" panose="020F0502020204030203" pitchFamily="34" charset="0"/>
              </a:rPr>
              <a:t> - 21oa9@queensu.ca</a:t>
            </a:r>
            <a:r>
              <a:rPr lang="en-US" sz="1200">
                <a:solidFill>
                  <a:srgbClr val="061D48"/>
                </a:solidFill>
                <a:latin typeface="Times New Roman" panose="02020603050405020304" pitchFamily="18" charset="0"/>
              </a:rPr>
              <a:t>​</a:t>
            </a:r>
            <a:r>
              <a:rPr lang="en-CA" sz="1200">
                <a:solidFill>
                  <a:srgbClr val="061D48"/>
                </a:solidFill>
                <a:latin typeface="Times New Roman" panose="02020603050405020304" pitchFamily="18" charset="0"/>
              </a:rPr>
              <a:t>​</a:t>
            </a:r>
            <a:endParaRPr lang="en-US" sz="1200" b="0" i="0" u="none" strike="noStrike">
              <a:solidFill>
                <a:srgbClr val="061D48"/>
              </a:solidFill>
              <a:effectLst/>
              <a:latin typeface="Lato" panose="020F0502020204030203" pitchFamily="34" charset="0"/>
            </a:endParaRPr>
          </a:p>
          <a:p>
            <a:pPr rtl="0" fontAlgn="base"/>
            <a:r>
              <a:rPr lang="en-US" sz="1200" b="0" i="0" u="none" strike="noStrike">
                <a:solidFill>
                  <a:srgbClr val="061D48"/>
                </a:solidFill>
                <a:effectLst/>
                <a:latin typeface="Lato" panose="020F0502020204030203" pitchFamily="34" charset="0"/>
              </a:rPr>
              <a:t>Rachel Chen - 21jc69@queensu.ca</a:t>
            </a:r>
            <a:r>
              <a:rPr lang="en-US" sz="1200" b="0" i="0">
                <a:solidFill>
                  <a:srgbClr val="061D48"/>
                </a:solidFill>
                <a:effectLst/>
                <a:latin typeface="Lato" panose="020F0502020204030203" pitchFamily="34" charset="0"/>
              </a:rPr>
              <a:t>​</a:t>
            </a:r>
            <a:endParaRPr lang="en-US" sz="1200" b="0" i="0">
              <a:solidFill>
                <a:srgbClr val="061D48"/>
              </a:solidFill>
              <a:effectLst/>
              <a:latin typeface="Segoe UI" panose="020B0502040204020203" pitchFamily="34" charset="0"/>
            </a:endParaRPr>
          </a:p>
        </p:txBody>
      </p:sp>
      <p:pic>
        <p:nvPicPr>
          <p:cNvPr id="9" name="Picture 8" descr="Chart, histogram&#10;&#10;Description automatically generated">
            <a:extLst>
              <a:ext uri="{FF2B5EF4-FFF2-40B4-BE49-F238E27FC236}">
                <a16:creationId xmlns:a16="http://schemas.microsoft.com/office/drawing/2014/main" id="{C4CFCFB0-24C2-078E-3EC2-9B29BB600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2" cy="5143501"/>
          </a:xfrm>
          <a:prstGeom prst="rect">
            <a:avLst/>
          </a:prstGeom>
        </p:spPr>
      </p:pic>
      <p:sp>
        <p:nvSpPr>
          <p:cNvPr id="13" name="Rectangle 12">
            <a:extLst>
              <a:ext uri="{FF2B5EF4-FFF2-40B4-BE49-F238E27FC236}">
                <a16:creationId xmlns:a16="http://schemas.microsoft.com/office/drawing/2014/main" id="{E43E139F-E53A-2CCF-028E-16A9A5CA7FB6}"/>
              </a:ext>
            </a:extLst>
          </p:cNvPr>
          <p:cNvSpPr/>
          <p:nvPr/>
        </p:nvSpPr>
        <p:spPr>
          <a:xfrm>
            <a:off x="740241" y="2000704"/>
            <a:ext cx="2624574" cy="518835"/>
          </a:xfrm>
          <a:prstGeom prst="rect">
            <a:avLst/>
          </a:prstGeom>
          <a:solidFill>
            <a:srgbClr val="2E2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E1BC8E39-63BC-80D7-340E-6FC973F2BE27}"/>
              </a:ext>
            </a:extLst>
          </p:cNvPr>
          <p:cNvSpPr/>
          <p:nvPr/>
        </p:nvSpPr>
        <p:spPr>
          <a:xfrm>
            <a:off x="381001" y="4199156"/>
            <a:ext cx="3585094" cy="483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Presented by : Team Adelaide</a:t>
            </a:r>
            <a:endParaRPr lang="en-CA" dirty="0"/>
          </a:p>
        </p:txBody>
      </p:sp>
      <p:sp>
        <p:nvSpPr>
          <p:cNvPr id="15" name="Rectangle 14">
            <a:extLst>
              <a:ext uri="{FF2B5EF4-FFF2-40B4-BE49-F238E27FC236}">
                <a16:creationId xmlns:a16="http://schemas.microsoft.com/office/drawing/2014/main" id="{123EAC98-CD29-5600-0541-0FC7CFCA398B}"/>
              </a:ext>
            </a:extLst>
          </p:cNvPr>
          <p:cNvSpPr/>
          <p:nvPr/>
        </p:nvSpPr>
        <p:spPr>
          <a:xfrm>
            <a:off x="740241" y="436418"/>
            <a:ext cx="1836704" cy="1103310"/>
          </a:xfrm>
          <a:prstGeom prst="rect">
            <a:avLst/>
          </a:prstGeom>
          <a:solidFill>
            <a:srgbClr val="2E2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ight Triangle 15">
            <a:extLst>
              <a:ext uri="{FF2B5EF4-FFF2-40B4-BE49-F238E27FC236}">
                <a16:creationId xmlns:a16="http://schemas.microsoft.com/office/drawing/2014/main" id="{842F4891-6453-5B2F-3CBF-97279341CA6F}"/>
              </a:ext>
            </a:extLst>
          </p:cNvPr>
          <p:cNvSpPr/>
          <p:nvPr/>
        </p:nvSpPr>
        <p:spPr>
          <a:xfrm flipV="1">
            <a:off x="0" y="-1"/>
            <a:ext cx="2168236" cy="2964873"/>
          </a:xfrm>
          <a:prstGeom prst="rtTriangle">
            <a:avLst/>
          </a:prstGeom>
          <a:solidFill>
            <a:srgbClr val="444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6047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185682-45D4-4AB6-0419-60A74DB0DB15}"/>
              </a:ext>
            </a:extLst>
          </p:cNvPr>
          <p:cNvSpPr>
            <a:spLocks noGrp="1"/>
          </p:cNvSpPr>
          <p:nvPr>
            <p:ph type="title"/>
          </p:nvPr>
        </p:nvSpPr>
        <p:spPr>
          <a:xfrm>
            <a:off x="457200" y="205978"/>
            <a:ext cx="8229600" cy="857250"/>
          </a:xfrm>
        </p:spPr>
        <p:txBody>
          <a:bodyPr>
            <a:normAutofit/>
          </a:bodyPr>
          <a:lstStyle/>
          <a:p>
            <a:r>
              <a:rPr lang="en-US" sz="4000"/>
              <a:t>Algorithm Trading Process</a:t>
            </a:r>
          </a:p>
        </p:txBody>
      </p:sp>
      <p:sp>
        <p:nvSpPr>
          <p:cNvPr id="13" name="Google Shape;2312;p45">
            <a:extLst>
              <a:ext uri="{FF2B5EF4-FFF2-40B4-BE49-F238E27FC236}">
                <a16:creationId xmlns:a16="http://schemas.microsoft.com/office/drawing/2014/main" id="{F9DF4B67-C142-4855-3C2B-CB1F6BC4A4E7}"/>
              </a:ext>
            </a:extLst>
          </p:cNvPr>
          <p:cNvSpPr/>
          <p:nvPr/>
        </p:nvSpPr>
        <p:spPr>
          <a:xfrm>
            <a:off x="3543300" y="1162050"/>
            <a:ext cx="2057400" cy="103830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13;p45">
            <a:extLst>
              <a:ext uri="{FF2B5EF4-FFF2-40B4-BE49-F238E27FC236}">
                <a16:creationId xmlns:a16="http://schemas.microsoft.com/office/drawing/2014/main" id="{85CA9BA1-559E-7116-A3FB-251D090AB31A}"/>
              </a:ext>
            </a:extLst>
          </p:cNvPr>
          <p:cNvSpPr/>
          <p:nvPr/>
        </p:nvSpPr>
        <p:spPr>
          <a:xfrm>
            <a:off x="6619875" y="1162050"/>
            <a:ext cx="2057400" cy="1038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14;p45">
            <a:extLst>
              <a:ext uri="{FF2B5EF4-FFF2-40B4-BE49-F238E27FC236}">
                <a16:creationId xmlns:a16="http://schemas.microsoft.com/office/drawing/2014/main" id="{541376A4-6A09-CB70-DEB5-9BC2C96B3A29}"/>
              </a:ext>
            </a:extLst>
          </p:cNvPr>
          <p:cNvSpPr/>
          <p:nvPr/>
        </p:nvSpPr>
        <p:spPr>
          <a:xfrm>
            <a:off x="425984" y="1188891"/>
            <a:ext cx="2057400" cy="103830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316;p45">
            <a:extLst>
              <a:ext uri="{FF2B5EF4-FFF2-40B4-BE49-F238E27FC236}">
                <a16:creationId xmlns:a16="http://schemas.microsoft.com/office/drawing/2014/main" id="{BACF40EE-66CC-DC61-2ED7-504D5F1426B2}"/>
              </a:ext>
            </a:extLst>
          </p:cNvPr>
          <p:cNvGrpSpPr/>
          <p:nvPr/>
        </p:nvGrpSpPr>
        <p:grpSpPr>
          <a:xfrm>
            <a:off x="6629400" y="1025516"/>
            <a:ext cx="2057400" cy="807325"/>
            <a:chOff x="6629400" y="934075"/>
            <a:chExt cx="2057400" cy="807325"/>
          </a:xfrm>
        </p:grpSpPr>
        <p:sp>
          <p:nvSpPr>
            <p:cNvPr id="20" name="Google Shape;2317;p45">
              <a:extLst>
                <a:ext uri="{FF2B5EF4-FFF2-40B4-BE49-F238E27FC236}">
                  <a16:creationId xmlns:a16="http://schemas.microsoft.com/office/drawing/2014/main" id="{370CA7B0-CC7D-BEEF-F273-2089B04DC913}"/>
                </a:ext>
              </a:extLst>
            </p:cNvPr>
            <p:cNvSpPr/>
            <p:nvPr/>
          </p:nvSpPr>
          <p:spPr>
            <a:xfrm>
              <a:off x="7379250" y="934075"/>
              <a:ext cx="519600" cy="371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21" name="Google Shape;2318;p45">
              <a:extLst>
                <a:ext uri="{FF2B5EF4-FFF2-40B4-BE49-F238E27FC236}">
                  <a16:creationId xmlns:a16="http://schemas.microsoft.com/office/drawing/2014/main" id="{8E9842EA-56B7-A02E-BB81-32E69D064F8E}"/>
                </a:ext>
              </a:extLst>
            </p:cNvPr>
            <p:cNvSpPr txBox="1"/>
            <p:nvPr/>
          </p:nvSpPr>
          <p:spPr>
            <a:xfrm>
              <a:off x="6629400" y="14096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Fira Sans Extra Condensed"/>
                  <a:ea typeface="Fira Sans Extra Condensed"/>
                  <a:cs typeface="Fira Sans Extra Condensed"/>
                  <a:sym typeface="Fira Sans Extra Condensed"/>
                </a:rPr>
                <a:t>Feature Engineering</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22" name="Google Shape;2320;p45">
            <a:extLst>
              <a:ext uri="{FF2B5EF4-FFF2-40B4-BE49-F238E27FC236}">
                <a16:creationId xmlns:a16="http://schemas.microsoft.com/office/drawing/2014/main" id="{953F456B-6E20-1D63-B974-0EE18CD17189}"/>
              </a:ext>
            </a:extLst>
          </p:cNvPr>
          <p:cNvGrpSpPr/>
          <p:nvPr/>
        </p:nvGrpSpPr>
        <p:grpSpPr>
          <a:xfrm>
            <a:off x="3543300" y="1025516"/>
            <a:ext cx="2057400" cy="817304"/>
            <a:chOff x="3543300" y="934075"/>
            <a:chExt cx="2057400" cy="817304"/>
          </a:xfrm>
        </p:grpSpPr>
        <p:sp>
          <p:nvSpPr>
            <p:cNvPr id="23" name="Google Shape;2321;p45">
              <a:extLst>
                <a:ext uri="{FF2B5EF4-FFF2-40B4-BE49-F238E27FC236}">
                  <a16:creationId xmlns:a16="http://schemas.microsoft.com/office/drawing/2014/main" id="{F7A12746-9B46-D771-5692-A37F4703CB8E}"/>
                </a:ext>
              </a:extLst>
            </p:cNvPr>
            <p:cNvSpPr/>
            <p:nvPr/>
          </p:nvSpPr>
          <p:spPr>
            <a:xfrm>
              <a:off x="4302675" y="934075"/>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24" name="Google Shape;2322;p45">
              <a:extLst>
                <a:ext uri="{FF2B5EF4-FFF2-40B4-BE49-F238E27FC236}">
                  <a16:creationId xmlns:a16="http://schemas.microsoft.com/office/drawing/2014/main" id="{2B17DFCF-8396-3F2A-B865-A5F4185A12A7}"/>
                </a:ext>
              </a:extLst>
            </p:cNvPr>
            <p:cNvSpPr txBox="1"/>
            <p:nvPr/>
          </p:nvSpPr>
          <p:spPr>
            <a:xfrm>
              <a:off x="3543300" y="1419579"/>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Analyze Historical Stock Performance</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25" name="Google Shape;2324;p45">
            <a:extLst>
              <a:ext uri="{FF2B5EF4-FFF2-40B4-BE49-F238E27FC236}">
                <a16:creationId xmlns:a16="http://schemas.microsoft.com/office/drawing/2014/main" id="{FAFD56E1-ED73-9346-A8E4-D908B2B4D6FC}"/>
              </a:ext>
            </a:extLst>
          </p:cNvPr>
          <p:cNvGrpSpPr/>
          <p:nvPr/>
        </p:nvGrpSpPr>
        <p:grpSpPr>
          <a:xfrm>
            <a:off x="457200" y="1025516"/>
            <a:ext cx="2057400" cy="816821"/>
            <a:chOff x="457200" y="934075"/>
            <a:chExt cx="2057400" cy="816821"/>
          </a:xfrm>
        </p:grpSpPr>
        <p:sp>
          <p:nvSpPr>
            <p:cNvPr id="26" name="Google Shape;2325;p45">
              <a:extLst>
                <a:ext uri="{FF2B5EF4-FFF2-40B4-BE49-F238E27FC236}">
                  <a16:creationId xmlns:a16="http://schemas.microsoft.com/office/drawing/2014/main" id="{E69FAA34-289E-9D54-108C-14097046130E}"/>
                </a:ext>
              </a:extLst>
            </p:cNvPr>
            <p:cNvSpPr txBox="1"/>
            <p:nvPr/>
          </p:nvSpPr>
          <p:spPr>
            <a:xfrm>
              <a:off x="457200" y="1419096"/>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Find Stock Pairs</a:t>
              </a:r>
              <a:endParaRPr sz="1800" b="1">
                <a:solidFill>
                  <a:srgbClr val="000000"/>
                </a:solidFill>
                <a:latin typeface="Fira Sans Extra Condensed"/>
                <a:ea typeface="Fira Sans Extra Condensed"/>
                <a:cs typeface="Fira Sans Extra Condensed"/>
                <a:sym typeface="Fira Sans Extra Condensed"/>
              </a:endParaRPr>
            </a:p>
          </p:txBody>
        </p:sp>
        <p:sp>
          <p:nvSpPr>
            <p:cNvPr id="27" name="Google Shape;2327;p45">
              <a:extLst>
                <a:ext uri="{FF2B5EF4-FFF2-40B4-BE49-F238E27FC236}">
                  <a16:creationId xmlns:a16="http://schemas.microsoft.com/office/drawing/2014/main" id="{E0AFB5EB-2816-E593-9BC3-379ED932D392}"/>
                </a:ext>
              </a:extLst>
            </p:cNvPr>
            <p:cNvSpPr/>
            <p:nvPr/>
          </p:nvSpPr>
          <p:spPr>
            <a:xfrm>
              <a:off x="1226100" y="934075"/>
              <a:ext cx="519600" cy="37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28" name="Google Shape;2328;p45">
            <a:extLst>
              <a:ext uri="{FF2B5EF4-FFF2-40B4-BE49-F238E27FC236}">
                <a16:creationId xmlns:a16="http://schemas.microsoft.com/office/drawing/2014/main" id="{450DEBA3-F928-0637-3168-85899F5F9153}"/>
              </a:ext>
            </a:extLst>
          </p:cNvPr>
          <p:cNvSpPr/>
          <p:nvPr/>
        </p:nvSpPr>
        <p:spPr>
          <a:xfrm>
            <a:off x="6619875" y="3233600"/>
            <a:ext cx="2057400" cy="10383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29;p45">
            <a:extLst>
              <a:ext uri="{FF2B5EF4-FFF2-40B4-BE49-F238E27FC236}">
                <a16:creationId xmlns:a16="http://schemas.microsoft.com/office/drawing/2014/main" id="{3F6499C6-0BA1-E39B-3C9A-34D4AE714A44}"/>
              </a:ext>
            </a:extLst>
          </p:cNvPr>
          <p:cNvSpPr/>
          <p:nvPr/>
        </p:nvSpPr>
        <p:spPr>
          <a:xfrm>
            <a:off x="466725" y="3250755"/>
            <a:ext cx="2057400" cy="1038300"/>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2330;p45">
            <a:extLst>
              <a:ext uri="{FF2B5EF4-FFF2-40B4-BE49-F238E27FC236}">
                <a16:creationId xmlns:a16="http://schemas.microsoft.com/office/drawing/2014/main" id="{E6DADEB6-D4BA-D85F-BE27-54230FC95284}"/>
              </a:ext>
            </a:extLst>
          </p:cNvPr>
          <p:cNvGrpSpPr/>
          <p:nvPr/>
        </p:nvGrpSpPr>
        <p:grpSpPr>
          <a:xfrm>
            <a:off x="6629400" y="3097066"/>
            <a:ext cx="2057400" cy="809486"/>
            <a:chOff x="6629400" y="3005625"/>
            <a:chExt cx="2057400" cy="809486"/>
          </a:xfrm>
        </p:grpSpPr>
        <p:sp>
          <p:nvSpPr>
            <p:cNvPr id="31" name="Google Shape;2331;p45">
              <a:extLst>
                <a:ext uri="{FF2B5EF4-FFF2-40B4-BE49-F238E27FC236}">
                  <a16:creationId xmlns:a16="http://schemas.microsoft.com/office/drawing/2014/main" id="{6DAE8DCF-DD1F-48B9-9CAC-4791EDF183D2}"/>
                </a:ext>
              </a:extLst>
            </p:cNvPr>
            <p:cNvSpPr/>
            <p:nvPr/>
          </p:nvSpPr>
          <p:spPr>
            <a:xfrm>
              <a:off x="7379250" y="3005625"/>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32" name="Google Shape;2332;p45">
              <a:extLst>
                <a:ext uri="{FF2B5EF4-FFF2-40B4-BE49-F238E27FC236}">
                  <a16:creationId xmlns:a16="http://schemas.microsoft.com/office/drawing/2014/main" id="{1A3224EE-BCF4-B9A6-4F57-37EB50F6DB67}"/>
                </a:ext>
              </a:extLst>
            </p:cNvPr>
            <p:cNvSpPr txBox="1"/>
            <p:nvPr/>
          </p:nvSpPr>
          <p:spPr>
            <a:xfrm>
              <a:off x="6629400" y="3483311"/>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Model Tuning &amp; </a:t>
              </a:r>
            </a:p>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Back testing</a:t>
              </a:r>
              <a:endParaRPr sz="1800" b="1">
                <a:latin typeface="Fira Sans Extra Condensed"/>
                <a:ea typeface="Fira Sans Extra Condensed"/>
                <a:cs typeface="Fira Sans Extra Condensed"/>
                <a:sym typeface="Fira Sans Extra Condensed"/>
              </a:endParaRPr>
            </a:p>
          </p:txBody>
        </p:sp>
      </p:grpSp>
      <p:grpSp>
        <p:nvGrpSpPr>
          <p:cNvPr id="33" name="Google Shape;2334;p45">
            <a:extLst>
              <a:ext uri="{FF2B5EF4-FFF2-40B4-BE49-F238E27FC236}">
                <a16:creationId xmlns:a16="http://schemas.microsoft.com/office/drawing/2014/main" id="{596FB0A0-FEA4-EBE5-13BE-3D9103371FAC}"/>
              </a:ext>
            </a:extLst>
          </p:cNvPr>
          <p:cNvGrpSpPr/>
          <p:nvPr/>
        </p:nvGrpSpPr>
        <p:grpSpPr>
          <a:xfrm>
            <a:off x="457201" y="3097066"/>
            <a:ext cx="2057400" cy="828911"/>
            <a:chOff x="457201" y="3005625"/>
            <a:chExt cx="2057400" cy="828911"/>
          </a:xfrm>
        </p:grpSpPr>
        <p:sp>
          <p:nvSpPr>
            <p:cNvPr id="34" name="Google Shape;2335;p45">
              <a:extLst>
                <a:ext uri="{FF2B5EF4-FFF2-40B4-BE49-F238E27FC236}">
                  <a16:creationId xmlns:a16="http://schemas.microsoft.com/office/drawing/2014/main" id="{C37BD08D-076D-0692-7944-2DBF59EC264D}"/>
                </a:ext>
              </a:extLst>
            </p:cNvPr>
            <p:cNvSpPr txBox="1"/>
            <p:nvPr/>
          </p:nvSpPr>
          <p:spPr>
            <a:xfrm>
              <a:off x="457201" y="3502736"/>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Implement Buy&amp;Sell Strategy</a:t>
              </a:r>
              <a:endParaRPr sz="1800" b="1">
                <a:solidFill>
                  <a:srgbClr val="000000"/>
                </a:solidFill>
                <a:latin typeface="Fira Sans Extra Condensed"/>
                <a:ea typeface="Fira Sans Extra Condensed"/>
                <a:cs typeface="Fira Sans Extra Condensed"/>
                <a:sym typeface="Fira Sans Extra Condensed"/>
              </a:endParaRPr>
            </a:p>
          </p:txBody>
        </p:sp>
        <p:sp>
          <p:nvSpPr>
            <p:cNvPr id="35" name="Google Shape;2337;p45">
              <a:extLst>
                <a:ext uri="{FF2B5EF4-FFF2-40B4-BE49-F238E27FC236}">
                  <a16:creationId xmlns:a16="http://schemas.microsoft.com/office/drawing/2014/main" id="{5A5174A9-9CB7-76C2-6FFC-B6B7DF94FD47}"/>
                </a:ext>
              </a:extLst>
            </p:cNvPr>
            <p:cNvSpPr/>
            <p:nvPr/>
          </p:nvSpPr>
          <p:spPr>
            <a:xfrm>
              <a:off x="1226100" y="3005625"/>
              <a:ext cx="519600" cy="371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36" name="Google Shape;2338;p45">
            <a:extLst>
              <a:ext uri="{FF2B5EF4-FFF2-40B4-BE49-F238E27FC236}">
                <a16:creationId xmlns:a16="http://schemas.microsoft.com/office/drawing/2014/main" id="{0621D4E4-BD95-7D24-C7B4-B9FD3460D1F4}"/>
              </a:ext>
            </a:extLst>
          </p:cNvPr>
          <p:cNvGrpSpPr/>
          <p:nvPr/>
        </p:nvGrpSpPr>
        <p:grpSpPr>
          <a:xfrm>
            <a:off x="3124753" y="2097067"/>
            <a:ext cx="2904005" cy="2684408"/>
            <a:chOff x="3124753" y="2097067"/>
            <a:chExt cx="2904005" cy="2684408"/>
          </a:xfrm>
        </p:grpSpPr>
        <p:sp>
          <p:nvSpPr>
            <p:cNvPr id="37" name="Google Shape;2339;p45">
              <a:extLst>
                <a:ext uri="{FF2B5EF4-FFF2-40B4-BE49-F238E27FC236}">
                  <a16:creationId xmlns:a16="http://schemas.microsoft.com/office/drawing/2014/main" id="{FC0186F5-AA9A-EFC6-3FDD-3ADFF16F3FAB}"/>
                </a:ext>
              </a:extLst>
            </p:cNvPr>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2340;p45">
              <a:extLst>
                <a:ext uri="{FF2B5EF4-FFF2-40B4-BE49-F238E27FC236}">
                  <a16:creationId xmlns:a16="http://schemas.microsoft.com/office/drawing/2014/main" id="{F4BA583F-10F0-5AB2-03A7-D3AADB534BBB}"/>
                </a:ext>
              </a:extLst>
            </p:cNvPr>
            <p:cNvGrpSpPr/>
            <p:nvPr/>
          </p:nvGrpSpPr>
          <p:grpSpPr>
            <a:xfrm>
              <a:off x="3124761" y="2266506"/>
              <a:ext cx="1173544" cy="1038290"/>
              <a:chOff x="3039603" y="2097081"/>
              <a:chExt cx="1372888" cy="1214659"/>
            </a:xfrm>
          </p:grpSpPr>
          <p:sp>
            <p:nvSpPr>
              <p:cNvPr id="98" name="Google Shape;2341;p45">
                <a:extLst>
                  <a:ext uri="{FF2B5EF4-FFF2-40B4-BE49-F238E27FC236}">
                    <a16:creationId xmlns:a16="http://schemas.microsoft.com/office/drawing/2014/main" id="{BDB2B452-B5DF-3302-8869-78E03495C30E}"/>
                  </a:ext>
                </a:extLst>
              </p:cNvPr>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42;p45">
                <a:extLst>
                  <a:ext uri="{FF2B5EF4-FFF2-40B4-BE49-F238E27FC236}">
                    <a16:creationId xmlns:a16="http://schemas.microsoft.com/office/drawing/2014/main" id="{7C1F98D7-114F-A9B9-BA96-DA5C0DC33491}"/>
                  </a:ext>
                </a:extLst>
              </p:cNvPr>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43;p45">
                <a:extLst>
                  <a:ext uri="{FF2B5EF4-FFF2-40B4-BE49-F238E27FC236}">
                    <a16:creationId xmlns:a16="http://schemas.microsoft.com/office/drawing/2014/main" id="{E04D9C28-4D0A-1198-4D7E-6F32AC68ED60}"/>
                  </a:ext>
                </a:extLst>
              </p:cNvPr>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44;p45">
                <a:extLst>
                  <a:ext uri="{FF2B5EF4-FFF2-40B4-BE49-F238E27FC236}">
                    <a16:creationId xmlns:a16="http://schemas.microsoft.com/office/drawing/2014/main" id="{54DEC93C-FE60-698E-F8C4-99CFB388E862}"/>
                  </a:ext>
                </a:extLst>
              </p:cNvPr>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45;p45">
                <a:extLst>
                  <a:ext uri="{FF2B5EF4-FFF2-40B4-BE49-F238E27FC236}">
                    <a16:creationId xmlns:a16="http://schemas.microsoft.com/office/drawing/2014/main" id="{CE534FCB-5370-2798-6F2B-99C636D441C9}"/>
                  </a:ext>
                </a:extLst>
              </p:cNvPr>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46;p45">
                <a:extLst>
                  <a:ext uri="{FF2B5EF4-FFF2-40B4-BE49-F238E27FC236}">
                    <a16:creationId xmlns:a16="http://schemas.microsoft.com/office/drawing/2014/main" id="{211DF9A1-92F8-EA65-8C91-CA8AB96D0496}"/>
                  </a:ext>
                </a:extLst>
              </p:cNvPr>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47;p45">
                <a:extLst>
                  <a:ext uri="{FF2B5EF4-FFF2-40B4-BE49-F238E27FC236}">
                    <a16:creationId xmlns:a16="http://schemas.microsoft.com/office/drawing/2014/main" id="{1EA52B3F-28DD-E296-1D8F-AB71832E90B3}"/>
                  </a:ext>
                </a:extLst>
              </p:cNvPr>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48;p45">
                <a:extLst>
                  <a:ext uri="{FF2B5EF4-FFF2-40B4-BE49-F238E27FC236}">
                    <a16:creationId xmlns:a16="http://schemas.microsoft.com/office/drawing/2014/main" id="{4780991C-3F00-1D5F-4AD1-EDCB470047FD}"/>
                  </a:ext>
                </a:extLst>
              </p:cNvPr>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49;p45">
                <a:extLst>
                  <a:ext uri="{FF2B5EF4-FFF2-40B4-BE49-F238E27FC236}">
                    <a16:creationId xmlns:a16="http://schemas.microsoft.com/office/drawing/2014/main" id="{B11B19C7-4752-C615-595D-47809900296A}"/>
                  </a:ext>
                </a:extLst>
              </p:cNvPr>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0;p45">
                <a:extLst>
                  <a:ext uri="{FF2B5EF4-FFF2-40B4-BE49-F238E27FC236}">
                    <a16:creationId xmlns:a16="http://schemas.microsoft.com/office/drawing/2014/main" id="{573F39FE-8CB5-805D-9E6F-BC324368FE8A}"/>
                  </a:ext>
                </a:extLst>
              </p:cNvPr>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1;p45">
                <a:extLst>
                  <a:ext uri="{FF2B5EF4-FFF2-40B4-BE49-F238E27FC236}">
                    <a16:creationId xmlns:a16="http://schemas.microsoft.com/office/drawing/2014/main" id="{D3D92868-683F-A0C3-BB3D-CE4B37D9829B}"/>
                  </a:ext>
                </a:extLst>
              </p:cNvPr>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2;p45">
                <a:extLst>
                  <a:ext uri="{FF2B5EF4-FFF2-40B4-BE49-F238E27FC236}">
                    <a16:creationId xmlns:a16="http://schemas.microsoft.com/office/drawing/2014/main" id="{E50BA9A8-8C19-7DF6-7566-0CBE0582D3DE}"/>
                  </a:ext>
                </a:extLst>
              </p:cNvPr>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53;p45">
                <a:extLst>
                  <a:ext uri="{FF2B5EF4-FFF2-40B4-BE49-F238E27FC236}">
                    <a16:creationId xmlns:a16="http://schemas.microsoft.com/office/drawing/2014/main" id="{49D77F47-D6B5-ECFD-AD4B-EBC2AA845DF0}"/>
                  </a:ext>
                </a:extLst>
              </p:cNvPr>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54;p45">
                <a:extLst>
                  <a:ext uri="{FF2B5EF4-FFF2-40B4-BE49-F238E27FC236}">
                    <a16:creationId xmlns:a16="http://schemas.microsoft.com/office/drawing/2014/main" id="{D2042979-C16E-42D9-D2BA-71F91D7E684D}"/>
                  </a:ext>
                </a:extLst>
              </p:cNvPr>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55;p45">
                <a:extLst>
                  <a:ext uri="{FF2B5EF4-FFF2-40B4-BE49-F238E27FC236}">
                    <a16:creationId xmlns:a16="http://schemas.microsoft.com/office/drawing/2014/main" id="{82AFDC39-5681-FA8F-9A3F-591A7E02FE28}"/>
                  </a:ext>
                </a:extLst>
              </p:cNvPr>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56;p45">
                <a:extLst>
                  <a:ext uri="{FF2B5EF4-FFF2-40B4-BE49-F238E27FC236}">
                    <a16:creationId xmlns:a16="http://schemas.microsoft.com/office/drawing/2014/main" id="{378E4F7B-D8F6-536B-D1AC-141AE865EC59}"/>
                  </a:ext>
                </a:extLst>
              </p:cNvPr>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57;p45">
                <a:extLst>
                  <a:ext uri="{FF2B5EF4-FFF2-40B4-BE49-F238E27FC236}">
                    <a16:creationId xmlns:a16="http://schemas.microsoft.com/office/drawing/2014/main" id="{15798DD3-AD57-D818-A1AB-FFDA7B7E6AF0}"/>
                  </a:ext>
                </a:extLst>
              </p:cNvPr>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58;p45">
                <a:extLst>
                  <a:ext uri="{FF2B5EF4-FFF2-40B4-BE49-F238E27FC236}">
                    <a16:creationId xmlns:a16="http://schemas.microsoft.com/office/drawing/2014/main" id="{94BD5F3B-C456-3F0C-1B9F-A59DE8D2868F}"/>
                  </a:ext>
                </a:extLst>
              </p:cNvPr>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59;p45">
                <a:extLst>
                  <a:ext uri="{FF2B5EF4-FFF2-40B4-BE49-F238E27FC236}">
                    <a16:creationId xmlns:a16="http://schemas.microsoft.com/office/drawing/2014/main" id="{5BB2EF7C-6B2A-8CFF-E3AE-73072D794A49}"/>
                  </a:ext>
                </a:extLst>
              </p:cNvPr>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0;p45">
                <a:extLst>
                  <a:ext uri="{FF2B5EF4-FFF2-40B4-BE49-F238E27FC236}">
                    <a16:creationId xmlns:a16="http://schemas.microsoft.com/office/drawing/2014/main" id="{A5EE6720-A732-2709-04CC-F736148F29AE}"/>
                  </a:ext>
                </a:extLst>
              </p:cNvPr>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1;p45">
                <a:extLst>
                  <a:ext uri="{FF2B5EF4-FFF2-40B4-BE49-F238E27FC236}">
                    <a16:creationId xmlns:a16="http://schemas.microsoft.com/office/drawing/2014/main" id="{42EB2F59-9750-0AE9-E434-E5DD85A4C229}"/>
                  </a:ext>
                </a:extLst>
              </p:cNvPr>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62;p45">
                <a:extLst>
                  <a:ext uri="{FF2B5EF4-FFF2-40B4-BE49-F238E27FC236}">
                    <a16:creationId xmlns:a16="http://schemas.microsoft.com/office/drawing/2014/main" id="{C1EC99B9-670B-37B3-0984-DE2D9A6791F0}"/>
                  </a:ext>
                </a:extLst>
              </p:cNvPr>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63;p45">
                <a:extLst>
                  <a:ext uri="{FF2B5EF4-FFF2-40B4-BE49-F238E27FC236}">
                    <a16:creationId xmlns:a16="http://schemas.microsoft.com/office/drawing/2014/main" id="{4883C381-E9D4-B91F-B064-C1CD0802E832}"/>
                  </a:ext>
                </a:extLst>
              </p:cNvPr>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64;p45">
                <a:extLst>
                  <a:ext uri="{FF2B5EF4-FFF2-40B4-BE49-F238E27FC236}">
                    <a16:creationId xmlns:a16="http://schemas.microsoft.com/office/drawing/2014/main" id="{AABFC1D6-001A-CB06-7A77-F592CE1F1830}"/>
                  </a:ext>
                </a:extLst>
              </p:cNvPr>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65;p45">
                <a:extLst>
                  <a:ext uri="{FF2B5EF4-FFF2-40B4-BE49-F238E27FC236}">
                    <a16:creationId xmlns:a16="http://schemas.microsoft.com/office/drawing/2014/main" id="{E9F623AD-5CB2-C955-228E-8D3F62663D74}"/>
                  </a:ext>
                </a:extLst>
              </p:cNvPr>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66;p45">
                <a:extLst>
                  <a:ext uri="{FF2B5EF4-FFF2-40B4-BE49-F238E27FC236}">
                    <a16:creationId xmlns:a16="http://schemas.microsoft.com/office/drawing/2014/main" id="{AA7DD171-A734-DE70-A617-62261AB7F630}"/>
                  </a:ext>
                </a:extLst>
              </p:cNvPr>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67;p45">
                <a:extLst>
                  <a:ext uri="{FF2B5EF4-FFF2-40B4-BE49-F238E27FC236}">
                    <a16:creationId xmlns:a16="http://schemas.microsoft.com/office/drawing/2014/main" id="{F06D9D57-3969-D08E-7D3B-091E61DA426D}"/>
                  </a:ext>
                </a:extLst>
              </p:cNvPr>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68;p45">
                <a:extLst>
                  <a:ext uri="{FF2B5EF4-FFF2-40B4-BE49-F238E27FC236}">
                    <a16:creationId xmlns:a16="http://schemas.microsoft.com/office/drawing/2014/main" id="{3A565431-7E61-E77D-6073-CE0BA1A868F9}"/>
                  </a:ext>
                </a:extLst>
              </p:cNvPr>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69;p45">
                <a:extLst>
                  <a:ext uri="{FF2B5EF4-FFF2-40B4-BE49-F238E27FC236}">
                    <a16:creationId xmlns:a16="http://schemas.microsoft.com/office/drawing/2014/main" id="{6297A22E-CFEE-2625-31D7-ACCED8B1E646}"/>
                  </a:ext>
                </a:extLst>
              </p:cNvPr>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0;p45">
                <a:extLst>
                  <a:ext uri="{FF2B5EF4-FFF2-40B4-BE49-F238E27FC236}">
                    <a16:creationId xmlns:a16="http://schemas.microsoft.com/office/drawing/2014/main" id="{F09F0D9D-91EB-5225-B8C9-FB02629AEE93}"/>
                  </a:ext>
                </a:extLst>
              </p:cNvPr>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1;p45">
                <a:extLst>
                  <a:ext uri="{FF2B5EF4-FFF2-40B4-BE49-F238E27FC236}">
                    <a16:creationId xmlns:a16="http://schemas.microsoft.com/office/drawing/2014/main" id="{A00BADBF-9A08-BE64-9CB9-4759E37BC428}"/>
                  </a:ext>
                </a:extLst>
              </p:cNvPr>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72;p45">
                <a:extLst>
                  <a:ext uri="{FF2B5EF4-FFF2-40B4-BE49-F238E27FC236}">
                    <a16:creationId xmlns:a16="http://schemas.microsoft.com/office/drawing/2014/main" id="{D5A789E7-8E19-10C7-11CB-0C7F3E09FAD6}"/>
                  </a:ext>
                </a:extLst>
              </p:cNvPr>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73;p45">
                <a:extLst>
                  <a:ext uri="{FF2B5EF4-FFF2-40B4-BE49-F238E27FC236}">
                    <a16:creationId xmlns:a16="http://schemas.microsoft.com/office/drawing/2014/main" id="{41F183E7-CDFD-74B4-211D-2149D9553176}"/>
                  </a:ext>
                </a:extLst>
              </p:cNvPr>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74;p45">
                <a:extLst>
                  <a:ext uri="{FF2B5EF4-FFF2-40B4-BE49-F238E27FC236}">
                    <a16:creationId xmlns:a16="http://schemas.microsoft.com/office/drawing/2014/main" id="{CA32908E-2273-CFCF-512E-C92A59EC3536}"/>
                  </a:ext>
                </a:extLst>
              </p:cNvPr>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75;p45">
                <a:extLst>
                  <a:ext uri="{FF2B5EF4-FFF2-40B4-BE49-F238E27FC236}">
                    <a16:creationId xmlns:a16="http://schemas.microsoft.com/office/drawing/2014/main" id="{7818CCB8-AF41-D1F0-778F-30D0BE08E0AF}"/>
                  </a:ext>
                </a:extLst>
              </p:cNvPr>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76;p45">
                <a:extLst>
                  <a:ext uri="{FF2B5EF4-FFF2-40B4-BE49-F238E27FC236}">
                    <a16:creationId xmlns:a16="http://schemas.microsoft.com/office/drawing/2014/main" id="{F8FB300C-3F34-2719-56F8-71F1D874DC86}"/>
                  </a:ext>
                </a:extLst>
              </p:cNvPr>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77;p45">
                <a:extLst>
                  <a:ext uri="{FF2B5EF4-FFF2-40B4-BE49-F238E27FC236}">
                    <a16:creationId xmlns:a16="http://schemas.microsoft.com/office/drawing/2014/main" id="{A119FC18-6A85-D2A7-57E4-CED47BBBEEFA}"/>
                  </a:ext>
                </a:extLst>
              </p:cNvPr>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78;p45">
                <a:extLst>
                  <a:ext uri="{FF2B5EF4-FFF2-40B4-BE49-F238E27FC236}">
                    <a16:creationId xmlns:a16="http://schemas.microsoft.com/office/drawing/2014/main" id="{B857E462-B949-A4C2-9282-E98C0A1E30BD}"/>
                  </a:ext>
                </a:extLst>
              </p:cNvPr>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79;p45">
                <a:extLst>
                  <a:ext uri="{FF2B5EF4-FFF2-40B4-BE49-F238E27FC236}">
                    <a16:creationId xmlns:a16="http://schemas.microsoft.com/office/drawing/2014/main" id="{F4B9253F-27EE-F0AC-9068-E0007F605671}"/>
                  </a:ext>
                </a:extLst>
              </p:cNvPr>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0;p45">
                <a:extLst>
                  <a:ext uri="{FF2B5EF4-FFF2-40B4-BE49-F238E27FC236}">
                    <a16:creationId xmlns:a16="http://schemas.microsoft.com/office/drawing/2014/main" id="{8808249C-90B0-B3E7-D734-EDC6B0D3EDA0}"/>
                  </a:ext>
                </a:extLst>
              </p:cNvPr>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1;p45">
                <a:extLst>
                  <a:ext uri="{FF2B5EF4-FFF2-40B4-BE49-F238E27FC236}">
                    <a16:creationId xmlns:a16="http://schemas.microsoft.com/office/drawing/2014/main" id="{71BF8AA7-B0D2-33EF-EEFF-BAA763EB056D}"/>
                  </a:ext>
                </a:extLst>
              </p:cNvPr>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82;p45">
                <a:extLst>
                  <a:ext uri="{FF2B5EF4-FFF2-40B4-BE49-F238E27FC236}">
                    <a16:creationId xmlns:a16="http://schemas.microsoft.com/office/drawing/2014/main" id="{5017EF40-0447-81EA-28D6-6C981251E62A}"/>
                  </a:ext>
                </a:extLst>
              </p:cNvPr>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83;p45">
                <a:extLst>
                  <a:ext uri="{FF2B5EF4-FFF2-40B4-BE49-F238E27FC236}">
                    <a16:creationId xmlns:a16="http://schemas.microsoft.com/office/drawing/2014/main" id="{E9769859-2BF9-5DD5-D298-66F0F0150085}"/>
                  </a:ext>
                </a:extLst>
              </p:cNvPr>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84;p45">
                <a:extLst>
                  <a:ext uri="{FF2B5EF4-FFF2-40B4-BE49-F238E27FC236}">
                    <a16:creationId xmlns:a16="http://schemas.microsoft.com/office/drawing/2014/main" id="{6C0A1238-D152-C43D-6D5F-FB54408C858C}"/>
                  </a:ext>
                </a:extLst>
              </p:cNvPr>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85;p45">
                <a:extLst>
                  <a:ext uri="{FF2B5EF4-FFF2-40B4-BE49-F238E27FC236}">
                    <a16:creationId xmlns:a16="http://schemas.microsoft.com/office/drawing/2014/main" id="{C838A976-D962-E430-5603-19A713FF6081}"/>
                  </a:ext>
                </a:extLst>
              </p:cNvPr>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86;p45">
                <a:extLst>
                  <a:ext uri="{FF2B5EF4-FFF2-40B4-BE49-F238E27FC236}">
                    <a16:creationId xmlns:a16="http://schemas.microsoft.com/office/drawing/2014/main" id="{31A0E563-A4B6-AEC0-7C72-E573F84695E0}"/>
                  </a:ext>
                </a:extLst>
              </p:cNvPr>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87;p45">
                <a:extLst>
                  <a:ext uri="{FF2B5EF4-FFF2-40B4-BE49-F238E27FC236}">
                    <a16:creationId xmlns:a16="http://schemas.microsoft.com/office/drawing/2014/main" id="{0088110B-386A-5F6F-951D-06AAE4F91EB4}"/>
                  </a:ext>
                </a:extLst>
              </p:cNvPr>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88;p45">
                <a:extLst>
                  <a:ext uri="{FF2B5EF4-FFF2-40B4-BE49-F238E27FC236}">
                    <a16:creationId xmlns:a16="http://schemas.microsoft.com/office/drawing/2014/main" id="{2379E88E-23B7-DA81-2AFA-86100A606E0B}"/>
                  </a:ext>
                </a:extLst>
              </p:cNvPr>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89;p45">
                <a:extLst>
                  <a:ext uri="{FF2B5EF4-FFF2-40B4-BE49-F238E27FC236}">
                    <a16:creationId xmlns:a16="http://schemas.microsoft.com/office/drawing/2014/main" id="{64F68C2E-BD7D-F8BC-8E81-0EAF999A74A9}"/>
                  </a:ext>
                </a:extLst>
              </p:cNvPr>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0;p45">
                <a:extLst>
                  <a:ext uri="{FF2B5EF4-FFF2-40B4-BE49-F238E27FC236}">
                    <a16:creationId xmlns:a16="http://schemas.microsoft.com/office/drawing/2014/main" id="{BC0B3F6E-8A75-ACFC-4893-285F921D858C}"/>
                  </a:ext>
                </a:extLst>
              </p:cNvPr>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1;p45">
                <a:extLst>
                  <a:ext uri="{FF2B5EF4-FFF2-40B4-BE49-F238E27FC236}">
                    <a16:creationId xmlns:a16="http://schemas.microsoft.com/office/drawing/2014/main" id="{20B75043-3182-FBE4-BF5D-E3108374E09D}"/>
                  </a:ext>
                </a:extLst>
              </p:cNvPr>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92;p45">
                <a:extLst>
                  <a:ext uri="{FF2B5EF4-FFF2-40B4-BE49-F238E27FC236}">
                    <a16:creationId xmlns:a16="http://schemas.microsoft.com/office/drawing/2014/main" id="{DFB9AAEA-2539-A52B-3C62-D39B78A359AE}"/>
                  </a:ext>
                </a:extLst>
              </p:cNvPr>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2393;p45">
              <a:extLst>
                <a:ext uri="{FF2B5EF4-FFF2-40B4-BE49-F238E27FC236}">
                  <a16:creationId xmlns:a16="http://schemas.microsoft.com/office/drawing/2014/main" id="{98587665-47BD-906F-B46C-08184E34879C}"/>
                </a:ext>
              </a:extLst>
            </p:cNvPr>
            <p:cNvGrpSpPr/>
            <p:nvPr/>
          </p:nvGrpSpPr>
          <p:grpSpPr>
            <a:xfrm>
              <a:off x="4962121" y="2452285"/>
              <a:ext cx="1066388" cy="666717"/>
              <a:chOff x="5097171" y="2413221"/>
              <a:chExt cx="931587" cy="582388"/>
            </a:xfrm>
          </p:grpSpPr>
          <p:sp>
            <p:nvSpPr>
              <p:cNvPr id="75" name="Google Shape;2394;p45">
                <a:extLst>
                  <a:ext uri="{FF2B5EF4-FFF2-40B4-BE49-F238E27FC236}">
                    <a16:creationId xmlns:a16="http://schemas.microsoft.com/office/drawing/2014/main" id="{6F2625E0-5648-B174-8AA4-E346113C3D9C}"/>
                  </a:ext>
                </a:extLst>
              </p:cNvPr>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5;p45">
                <a:extLst>
                  <a:ext uri="{FF2B5EF4-FFF2-40B4-BE49-F238E27FC236}">
                    <a16:creationId xmlns:a16="http://schemas.microsoft.com/office/drawing/2014/main" id="{BCF6BFF5-8BB7-7E58-18DE-283F82C15B6E}"/>
                  </a:ext>
                </a:extLst>
              </p:cNvPr>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6;p45">
                <a:extLst>
                  <a:ext uri="{FF2B5EF4-FFF2-40B4-BE49-F238E27FC236}">
                    <a16:creationId xmlns:a16="http://schemas.microsoft.com/office/drawing/2014/main" id="{B0C24A40-5795-0FA0-BDAB-7C5BD1FDC9CC}"/>
                  </a:ext>
                </a:extLst>
              </p:cNvPr>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7;p45">
                <a:extLst>
                  <a:ext uri="{FF2B5EF4-FFF2-40B4-BE49-F238E27FC236}">
                    <a16:creationId xmlns:a16="http://schemas.microsoft.com/office/drawing/2014/main" id="{426CDA2A-B981-FAE1-170D-39B3532338AD}"/>
                  </a:ext>
                </a:extLst>
              </p:cNvPr>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8;p45">
                <a:extLst>
                  <a:ext uri="{FF2B5EF4-FFF2-40B4-BE49-F238E27FC236}">
                    <a16:creationId xmlns:a16="http://schemas.microsoft.com/office/drawing/2014/main" id="{496C6089-4DA3-74FB-27B1-C18324A772B2}"/>
                  </a:ext>
                </a:extLst>
              </p:cNvPr>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9;p45">
                <a:extLst>
                  <a:ext uri="{FF2B5EF4-FFF2-40B4-BE49-F238E27FC236}">
                    <a16:creationId xmlns:a16="http://schemas.microsoft.com/office/drawing/2014/main" id="{99B0FBD4-E938-4C93-038F-7245888B17D8}"/>
                  </a:ext>
                </a:extLst>
              </p:cNvPr>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00;p45">
                <a:extLst>
                  <a:ext uri="{FF2B5EF4-FFF2-40B4-BE49-F238E27FC236}">
                    <a16:creationId xmlns:a16="http://schemas.microsoft.com/office/drawing/2014/main" id="{D9C90548-CA9B-9344-832A-D168FE8EE66C}"/>
                  </a:ext>
                </a:extLst>
              </p:cNvPr>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1;p45">
                <a:extLst>
                  <a:ext uri="{FF2B5EF4-FFF2-40B4-BE49-F238E27FC236}">
                    <a16:creationId xmlns:a16="http://schemas.microsoft.com/office/drawing/2014/main" id="{68ED50E5-EA83-8AF7-B9FA-144DD1BDFD70}"/>
                  </a:ext>
                </a:extLst>
              </p:cNvPr>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2;p45">
                <a:extLst>
                  <a:ext uri="{FF2B5EF4-FFF2-40B4-BE49-F238E27FC236}">
                    <a16:creationId xmlns:a16="http://schemas.microsoft.com/office/drawing/2014/main" id="{7B259EAA-D4C4-16F0-26EB-680D76239939}"/>
                  </a:ext>
                </a:extLst>
              </p:cNvPr>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3;p45">
                <a:extLst>
                  <a:ext uri="{FF2B5EF4-FFF2-40B4-BE49-F238E27FC236}">
                    <a16:creationId xmlns:a16="http://schemas.microsoft.com/office/drawing/2014/main" id="{99471CDB-5254-FA54-B680-4B82A8227393}"/>
                  </a:ext>
                </a:extLst>
              </p:cNvPr>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4;p45">
                <a:extLst>
                  <a:ext uri="{FF2B5EF4-FFF2-40B4-BE49-F238E27FC236}">
                    <a16:creationId xmlns:a16="http://schemas.microsoft.com/office/drawing/2014/main" id="{43EF3BF6-E8E0-57B4-0360-80A60BB6ED6C}"/>
                  </a:ext>
                </a:extLst>
              </p:cNvPr>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5;p45">
                <a:extLst>
                  <a:ext uri="{FF2B5EF4-FFF2-40B4-BE49-F238E27FC236}">
                    <a16:creationId xmlns:a16="http://schemas.microsoft.com/office/drawing/2014/main" id="{97745687-D7DB-B542-9C58-8CDD14EB64EA}"/>
                  </a:ext>
                </a:extLst>
              </p:cNvPr>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6;p45">
                <a:extLst>
                  <a:ext uri="{FF2B5EF4-FFF2-40B4-BE49-F238E27FC236}">
                    <a16:creationId xmlns:a16="http://schemas.microsoft.com/office/drawing/2014/main" id="{38EB4CEC-057A-B508-41ED-6926FD359D4F}"/>
                  </a:ext>
                </a:extLst>
              </p:cNvPr>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7;p45">
                <a:extLst>
                  <a:ext uri="{FF2B5EF4-FFF2-40B4-BE49-F238E27FC236}">
                    <a16:creationId xmlns:a16="http://schemas.microsoft.com/office/drawing/2014/main" id="{9A077A54-2A2E-D371-1591-F5A9AA5C11EA}"/>
                  </a:ext>
                </a:extLst>
              </p:cNvPr>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8;p45">
                <a:extLst>
                  <a:ext uri="{FF2B5EF4-FFF2-40B4-BE49-F238E27FC236}">
                    <a16:creationId xmlns:a16="http://schemas.microsoft.com/office/drawing/2014/main" id="{F1523A77-F655-5B60-9EB5-9E83AC7E490E}"/>
                  </a:ext>
                </a:extLst>
              </p:cNvPr>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9;p45">
                <a:extLst>
                  <a:ext uri="{FF2B5EF4-FFF2-40B4-BE49-F238E27FC236}">
                    <a16:creationId xmlns:a16="http://schemas.microsoft.com/office/drawing/2014/main" id="{5FA0E379-F12F-9DA4-0185-DB9CDF0FEF32}"/>
                  </a:ext>
                </a:extLst>
              </p:cNvPr>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10;p45">
                <a:extLst>
                  <a:ext uri="{FF2B5EF4-FFF2-40B4-BE49-F238E27FC236}">
                    <a16:creationId xmlns:a16="http://schemas.microsoft.com/office/drawing/2014/main" id="{026586AD-6067-6590-20D3-D05EA92B0451}"/>
                  </a:ext>
                </a:extLst>
              </p:cNvPr>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1;p45">
                <a:extLst>
                  <a:ext uri="{FF2B5EF4-FFF2-40B4-BE49-F238E27FC236}">
                    <a16:creationId xmlns:a16="http://schemas.microsoft.com/office/drawing/2014/main" id="{66B57A2D-716B-ECAE-AE32-39EE99D05E6C}"/>
                  </a:ext>
                </a:extLst>
              </p:cNvPr>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2;p45">
                <a:extLst>
                  <a:ext uri="{FF2B5EF4-FFF2-40B4-BE49-F238E27FC236}">
                    <a16:creationId xmlns:a16="http://schemas.microsoft.com/office/drawing/2014/main" id="{CD497395-97E4-CD8D-377E-02BFDB9F71A9}"/>
                  </a:ext>
                </a:extLst>
              </p:cNvPr>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3;p45">
                <a:extLst>
                  <a:ext uri="{FF2B5EF4-FFF2-40B4-BE49-F238E27FC236}">
                    <a16:creationId xmlns:a16="http://schemas.microsoft.com/office/drawing/2014/main" id="{B73774C2-929B-AF09-A21C-F9EBAFCB968F}"/>
                  </a:ext>
                </a:extLst>
              </p:cNvPr>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4;p45">
                <a:extLst>
                  <a:ext uri="{FF2B5EF4-FFF2-40B4-BE49-F238E27FC236}">
                    <a16:creationId xmlns:a16="http://schemas.microsoft.com/office/drawing/2014/main" id="{5A762298-8D1E-8D41-B667-C2C1C67E486E}"/>
                  </a:ext>
                </a:extLst>
              </p:cNvPr>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5;p45">
                <a:extLst>
                  <a:ext uri="{FF2B5EF4-FFF2-40B4-BE49-F238E27FC236}">
                    <a16:creationId xmlns:a16="http://schemas.microsoft.com/office/drawing/2014/main" id="{8D2C5955-E9B8-E65B-A2BF-901B671C8279}"/>
                  </a:ext>
                </a:extLst>
              </p:cNvPr>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6;p45">
                <a:extLst>
                  <a:ext uri="{FF2B5EF4-FFF2-40B4-BE49-F238E27FC236}">
                    <a16:creationId xmlns:a16="http://schemas.microsoft.com/office/drawing/2014/main" id="{4494A3D0-B6A6-4F1E-9E30-6CA1DAA8EC2A}"/>
                  </a:ext>
                </a:extLst>
              </p:cNvPr>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417;p45">
              <a:extLst>
                <a:ext uri="{FF2B5EF4-FFF2-40B4-BE49-F238E27FC236}">
                  <a16:creationId xmlns:a16="http://schemas.microsoft.com/office/drawing/2014/main" id="{6B2B1F35-9529-B28B-C004-CEB6F9D2AC48}"/>
                </a:ext>
              </a:extLst>
            </p:cNvPr>
            <p:cNvGrpSpPr/>
            <p:nvPr/>
          </p:nvGrpSpPr>
          <p:grpSpPr>
            <a:xfrm>
              <a:off x="3124753" y="2097067"/>
              <a:ext cx="2904005" cy="2628275"/>
              <a:chOff x="735516" y="1544617"/>
              <a:chExt cx="2904005" cy="2628275"/>
            </a:xfrm>
          </p:grpSpPr>
          <p:sp>
            <p:nvSpPr>
              <p:cNvPr id="41" name="Google Shape;2418;p45">
                <a:extLst>
                  <a:ext uri="{FF2B5EF4-FFF2-40B4-BE49-F238E27FC236}">
                    <a16:creationId xmlns:a16="http://schemas.microsoft.com/office/drawing/2014/main" id="{7608950F-878B-59A2-5061-8E883B064540}"/>
                  </a:ext>
                </a:extLst>
              </p:cNvPr>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9;p45">
                <a:extLst>
                  <a:ext uri="{FF2B5EF4-FFF2-40B4-BE49-F238E27FC236}">
                    <a16:creationId xmlns:a16="http://schemas.microsoft.com/office/drawing/2014/main" id="{8830C161-1AC8-FC04-A7E4-E829F9909E52}"/>
                  </a:ext>
                </a:extLst>
              </p:cNvPr>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20;p45">
                <a:extLst>
                  <a:ext uri="{FF2B5EF4-FFF2-40B4-BE49-F238E27FC236}">
                    <a16:creationId xmlns:a16="http://schemas.microsoft.com/office/drawing/2014/main" id="{A24DA110-1114-ABF5-2F8C-C71FDE043F81}"/>
                  </a:ext>
                </a:extLst>
              </p:cNvPr>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21;p45">
                <a:extLst>
                  <a:ext uri="{FF2B5EF4-FFF2-40B4-BE49-F238E27FC236}">
                    <a16:creationId xmlns:a16="http://schemas.microsoft.com/office/drawing/2014/main" id="{EF23A5A0-24EE-84D1-26BB-3C2924A900B7}"/>
                  </a:ext>
                </a:extLst>
              </p:cNvPr>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22;p45">
                <a:extLst>
                  <a:ext uri="{FF2B5EF4-FFF2-40B4-BE49-F238E27FC236}">
                    <a16:creationId xmlns:a16="http://schemas.microsoft.com/office/drawing/2014/main" id="{75E84BFF-3CE4-F132-D750-17C8D2FB3CF5}"/>
                  </a:ext>
                </a:extLst>
              </p:cNvPr>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23;p45">
                <a:extLst>
                  <a:ext uri="{FF2B5EF4-FFF2-40B4-BE49-F238E27FC236}">
                    <a16:creationId xmlns:a16="http://schemas.microsoft.com/office/drawing/2014/main" id="{15872F79-8706-DC5D-4A7D-BE68BC1B5C76}"/>
                  </a:ext>
                </a:extLst>
              </p:cNvPr>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24;p45">
                <a:extLst>
                  <a:ext uri="{FF2B5EF4-FFF2-40B4-BE49-F238E27FC236}">
                    <a16:creationId xmlns:a16="http://schemas.microsoft.com/office/drawing/2014/main" id="{284620D7-0640-2F6F-A783-43759C714DFF}"/>
                  </a:ext>
                </a:extLst>
              </p:cNvPr>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25;p45">
                <a:extLst>
                  <a:ext uri="{FF2B5EF4-FFF2-40B4-BE49-F238E27FC236}">
                    <a16:creationId xmlns:a16="http://schemas.microsoft.com/office/drawing/2014/main" id="{79D7D84D-CB0C-0D29-A962-2913603C6987}"/>
                  </a:ext>
                </a:extLst>
              </p:cNvPr>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6;p45">
                <a:extLst>
                  <a:ext uri="{FF2B5EF4-FFF2-40B4-BE49-F238E27FC236}">
                    <a16:creationId xmlns:a16="http://schemas.microsoft.com/office/drawing/2014/main" id="{742A487D-2E7F-7BF4-605A-A1735499CD9E}"/>
                  </a:ext>
                </a:extLst>
              </p:cNvPr>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27;p45">
                <a:extLst>
                  <a:ext uri="{FF2B5EF4-FFF2-40B4-BE49-F238E27FC236}">
                    <a16:creationId xmlns:a16="http://schemas.microsoft.com/office/drawing/2014/main" id="{582F3ABE-5FF6-0484-8FB8-018F6A03A475}"/>
                  </a:ext>
                </a:extLst>
              </p:cNvPr>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8;p45">
                <a:extLst>
                  <a:ext uri="{FF2B5EF4-FFF2-40B4-BE49-F238E27FC236}">
                    <a16:creationId xmlns:a16="http://schemas.microsoft.com/office/drawing/2014/main" id="{906EB8BC-42CC-C016-34E6-F14478589010}"/>
                  </a:ext>
                </a:extLst>
              </p:cNvPr>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29;p45">
                <a:extLst>
                  <a:ext uri="{FF2B5EF4-FFF2-40B4-BE49-F238E27FC236}">
                    <a16:creationId xmlns:a16="http://schemas.microsoft.com/office/drawing/2014/main" id="{6BCB34AA-2008-DB89-DFD3-451837DFC70E}"/>
                  </a:ext>
                </a:extLst>
              </p:cNvPr>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30;p45">
                <a:extLst>
                  <a:ext uri="{FF2B5EF4-FFF2-40B4-BE49-F238E27FC236}">
                    <a16:creationId xmlns:a16="http://schemas.microsoft.com/office/drawing/2014/main" id="{14EE9882-0986-FE06-040D-816690099761}"/>
                  </a:ext>
                </a:extLst>
              </p:cNvPr>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31;p45">
                <a:extLst>
                  <a:ext uri="{FF2B5EF4-FFF2-40B4-BE49-F238E27FC236}">
                    <a16:creationId xmlns:a16="http://schemas.microsoft.com/office/drawing/2014/main" id="{5C424F75-D037-36D7-F6C8-79E8B70EB976}"/>
                  </a:ext>
                </a:extLst>
              </p:cNvPr>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32;p45">
                <a:extLst>
                  <a:ext uri="{FF2B5EF4-FFF2-40B4-BE49-F238E27FC236}">
                    <a16:creationId xmlns:a16="http://schemas.microsoft.com/office/drawing/2014/main" id="{AA7FAC01-D726-DD2D-733F-2F72A708AAD6}"/>
                  </a:ext>
                </a:extLst>
              </p:cNvPr>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33;p45">
                <a:extLst>
                  <a:ext uri="{FF2B5EF4-FFF2-40B4-BE49-F238E27FC236}">
                    <a16:creationId xmlns:a16="http://schemas.microsoft.com/office/drawing/2014/main" id="{F6E6829B-25E2-BE9A-BC7F-306C4811ADDF}"/>
                  </a:ext>
                </a:extLst>
              </p:cNvPr>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34;p45">
                <a:extLst>
                  <a:ext uri="{FF2B5EF4-FFF2-40B4-BE49-F238E27FC236}">
                    <a16:creationId xmlns:a16="http://schemas.microsoft.com/office/drawing/2014/main" id="{982DD2DA-465C-0047-4B11-F7CB33CBC49A}"/>
                  </a:ext>
                </a:extLst>
              </p:cNvPr>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35;p45">
                <a:extLst>
                  <a:ext uri="{FF2B5EF4-FFF2-40B4-BE49-F238E27FC236}">
                    <a16:creationId xmlns:a16="http://schemas.microsoft.com/office/drawing/2014/main" id="{D39080D1-24F1-D52A-AFCA-B13B3031F543}"/>
                  </a:ext>
                </a:extLst>
              </p:cNvPr>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36;p45">
                <a:extLst>
                  <a:ext uri="{FF2B5EF4-FFF2-40B4-BE49-F238E27FC236}">
                    <a16:creationId xmlns:a16="http://schemas.microsoft.com/office/drawing/2014/main" id="{8319664B-0009-726D-DB28-433D3EC56FC5}"/>
                  </a:ext>
                </a:extLst>
              </p:cNvPr>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37;p45">
                <a:extLst>
                  <a:ext uri="{FF2B5EF4-FFF2-40B4-BE49-F238E27FC236}">
                    <a16:creationId xmlns:a16="http://schemas.microsoft.com/office/drawing/2014/main" id="{D65D4CF2-C508-A955-8CD6-9804679038DF}"/>
                  </a:ext>
                </a:extLst>
              </p:cNvPr>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8;p45">
                <a:extLst>
                  <a:ext uri="{FF2B5EF4-FFF2-40B4-BE49-F238E27FC236}">
                    <a16:creationId xmlns:a16="http://schemas.microsoft.com/office/drawing/2014/main" id="{E4DA4AD8-800F-DE97-5F0A-727D92A9E766}"/>
                  </a:ext>
                </a:extLst>
              </p:cNvPr>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39;p45">
                <a:extLst>
                  <a:ext uri="{FF2B5EF4-FFF2-40B4-BE49-F238E27FC236}">
                    <a16:creationId xmlns:a16="http://schemas.microsoft.com/office/drawing/2014/main" id="{235898D7-DFD1-9C05-5434-13D0D7813BF7}"/>
                  </a:ext>
                </a:extLst>
              </p:cNvPr>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40;p45">
                <a:extLst>
                  <a:ext uri="{FF2B5EF4-FFF2-40B4-BE49-F238E27FC236}">
                    <a16:creationId xmlns:a16="http://schemas.microsoft.com/office/drawing/2014/main" id="{CAAF4A98-4A3A-1ED0-73A8-02F2F080C1E0}"/>
                  </a:ext>
                </a:extLst>
              </p:cNvPr>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41;p45">
                <a:extLst>
                  <a:ext uri="{FF2B5EF4-FFF2-40B4-BE49-F238E27FC236}">
                    <a16:creationId xmlns:a16="http://schemas.microsoft.com/office/drawing/2014/main" id="{A556F968-296A-A0C6-F564-0441B2276A60}"/>
                  </a:ext>
                </a:extLst>
              </p:cNvPr>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42;p45">
                <a:extLst>
                  <a:ext uri="{FF2B5EF4-FFF2-40B4-BE49-F238E27FC236}">
                    <a16:creationId xmlns:a16="http://schemas.microsoft.com/office/drawing/2014/main" id="{FA0BA6FC-3CC0-2034-2435-540637243907}"/>
                  </a:ext>
                </a:extLst>
              </p:cNvPr>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43;p45">
                <a:extLst>
                  <a:ext uri="{FF2B5EF4-FFF2-40B4-BE49-F238E27FC236}">
                    <a16:creationId xmlns:a16="http://schemas.microsoft.com/office/drawing/2014/main" id="{8A0E3586-36F2-B0E4-D54C-F67573923BBE}"/>
                  </a:ext>
                </a:extLst>
              </p:cNvPr>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44;p45">
                <a:extLst>
                  <a:ext uri="{FF2B5EF4-FFF2-40B4-BE49-F238E27FC236}">
                    <a16:creationId xmlns:a16="http://schemas.microsoft.com/office/drawing/2014/main" id="{BC4CE0F8-225B-F4FC-029A-D1AE2A6CDF81}"/>
                  </a:ext>
                </a:extLst>
              </p:cNvPr>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45;p45">
                <a:extLst>
                  <a:ext uri="{FF2B5EF4-FFF2-40B4-BE49-F238E27FC236}">
                    <a16:creationId xmlns:a16="http://schemas.microsoft.com/office/drawing/2014/main" id="{07743E73-B628-589D-4D8A-C114E44F2C29}"/>
                  </a:ext>
                </a:extLst>
              </p:cNvPr>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46;p45">
                <a:extLst>
                  <a:ext uri="{FF2B5EF4-FFF2-40B4-BE49-F238E27FC236}">
                    <a16:creationId xmlns:a16="http://schemas.microsoft.com/office/drawing/2014/main" id="{D1BF3A58-5822-4DA8-E288-44ED69BD87AF}"/>
                  </a:ext>
                </a:extLst>
              </p:cNvPr>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47;p45">
                <a:extLst>
                  <a:ext uri="{FF2B5EF4-FFF2-40B4-BE49-F238E27FC236}">
                    <a16:creationId xmlns:a16="http://schemas.microsoft.com/office/drawing/2014/main" id="{AD07B5A9-3D05-1544-70B8-91E835E0BED2}"/>
                  </a:ext>
                </a:extLst>
              </p:cNvPr>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48;p45">
                <a:extLst>
                  <a:ext uri="{FF2B5EF4-FFF2-40B4-BE49-F238E27FC236}">
                    <a16:creationId xmlns:a16="http://schemas.microsoft.com/office/drawing/2014/main" id="{7F9DBF45-7AF8-F85A-DF8E-D7BBA0512148}"/>
                  </a:ext>
                </a:extLst>
              </p:cNvPr>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49;p45">
                <a:extLst>
                  <a:ext uri="{FF2B5EF4-FFF2-40B4-BE49-F238E27FC236}">
                    <a16:creationId xmlns:a16="http://schemas.microsoft.com/office/drawing/2014/main" id="{544F5B9C-F767-589E-9AE8-CD4A5B8E6D66}"/>
                  </a:ext>
                </a:extLst>
              </p:cNvPr>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50;p45">
                <a:extLst>
                  <a:ext uri="{FF2B5EF4-FFF2-40B4-BE49-F238E27FC236}">
                    <a16:creationId xmlns:a16="http://schemas.microsoft.com/office/drawing/2014/main" id="{0F61AE86-F476-D368-9015-15133ADA6E7B}"/>
                  </a:ext>
                </a:extLst>
              </p:cNvPr>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51;p45">
                <a:extLst>
                  <a:ext uri="{FF2B5EF4-FFF2-40B4-BE49-F238E27FC236}">
                    <a16:creationId xmlns:a16="http://schemas.microsoft.com/office/drawing/2014/main" id="{317E299A-61A9-C602-8D4C-0B6A15FB9F4E}"/>
                  </a:ext>
                </a:extLst>
              </p:cNvPr>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67184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185682-45D4-4AB6-0419-60A74DB0DB15}"/>
              </a:ext>
            </a:extLst>
          </p:cNvPr>
          <p:cNvSpPr>
            <a:spLocks noGrp="1"/>
          </p:cNvSpPr>
          <p:nvPr>
            <p:ph type="title"/>
          </p:nvPr>
        </p:nvSpPr>
        <p:spPr>
          <a:xfrm>
            <a:off x="457200" y="205978"/>
            <a:ext cx="8229600" cy="857250"/>
          </a:xfrm>
        </p:spPr>
        <p:txBody>
          <a:bodyPr>
            <a:normAutofit/>
          </a:bodyPr>
          <a:lstStyle/>
          <a:p>
            <a:r>
              <a:rPr lang="en-US" sz="4000"/>
              <a:t>Strategy – Pairs Trading</a:t>
            </a:r>
          </a:p>
        </p:txBody>
      </p:sp>
      <p:graphicFrame>
        <p:nvGraphicFramePr>
          <p:cNvPr id="4" name="Diagram 3">
            <a:extLst>
              <a:ext uri="{FF2B5EF4-FFF2-40B4-BE49-F238E27FC236}">
                <a16:creationId xmlns:a16="http://schemas.microsoft.com/office/drawing/2014/main" id="{D9D778BC-73FD-3F04-35B5-0A97DCE6909F}"/>
              </a:ext>
            </a:extLst>
          </p:cNvPr>
          <p:cNvGraphicFramePr/>
          <p:nvPr>
            <p:extLst>
              <p:ext uri="{D42A27DB-BD31-4B8C-83A1-F6EECF244321}">
                <p14:modId xmlns:p14="http://schemas.microsoft.com/office/powerpoint/2010/main" val="492838684"/>
              </p:ext>
            </p:extLst>
          </p:nvPr>
        </p:nvGraphicFramePr>
        <p:xfrm>
          <a:off x="4932040" y="1635646"/>
          <a:ext cx="4042792" cy="2472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1BD2B5C2-3C61-A6E0-7F2F-7F9C62A6AB8D}"/>
              </a:ext>
            </a:extLst>
          </p:cNvPr>
          <p:cNvGraphicFramePr/>
          <p:nvPr>
            <p:extLst>
              <p:ext uri="{D42A27DB-BD31-4B8C-83A1-F6EECF244321}">
                <p14:modId xmlns:p14="http://schemas.microsoft.com/office/powerpoint/2010/main" val="602500507"/>
              </p:ext>
            </p:extLst>
          </p:nvPr>
        </p:nvGraphicFramePr>
        <p:xfrm>
          <a:off x="-900608" y="943734"/>
          <a:ext cx="5328592" cy="38561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Shape&#10;&#10;Description automatically generated with medium confidence">
            <a:extLst>
              <a:ext uri="{FF2B5EF4-FFF2-40B4-BE49-F238E27FC236}">
                <a16:creationId xmlns:a16="http://schemas.microsoft.com/office/drawing/2014/main" id="{328DFD94-5EC3-A399-91BD-9A2B3C6CB9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4460" y="1128500"/>
            <a:ext cx="1120234" cy="26817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689DA615-A8E9-6652-B0A3-DD36FAE699A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17534" y="2905638"/>
            <a:ext cx="1154466" cy="30435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0D1B4E41-9A03-B62F-24D4-FF859D9638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69619" y="2267182"/>
            <a:ext cx="466213" cy="571111"/>
          </a:xfrm>
          <a:prstGeom prst="rect">
            <a:avLst/>
          </a:prstGeom>
        </p:spPr>
      </p:pic>
      <p:pic>
        <p:nvPicPr>
          <p:cNvPr id="12" name="Picture 11" descr="Icon&#10;&#10;Description automatically generated">
            <a:extLst>
              <a:ext uri="{FF2B5EF4-FFF2-40B4-BE49-F238E27FC236}">
                <a16:creationId xmlns:a16="http://schemas.microsoft.com/office/drawing/2014/main" id="{6300791C-C3C7-9C5D-339B-84D8B5DB028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65501" y="3492726"/>
            <a:ext cx="874451" cy="349780"/>
          </a:xfrm>
          <a:prstGeom prst="rect">
            <a:avLst/>
          </a:prstGeom>
        </p:spPr>
      </p:pic>
      <p:pic>
        <p:nvPicPr>
          <p:cNvPr id="14" name="Picture 13" descr="A black and white sign&#10;&#10;Description automatically generated with low confidence">
            <a:extLst>
              <a:ext uri="{FF2B5EF4-FFF2-40B4-BE49-F238E27FC236}">
                <a16:creationId xmlns:a16="http://schemas.microsoft.com/office/drawing/2014/main" id="{CF5CB69A-6111-1051-E578-5D4989F72AB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25076" y="3963969"/>
            <a:ext cx="1225730" cy="261489"/>
          </a:xfrm>
          <a:prstGeom prst="rect">
            <a:avLst/>
          </a:prstGeom>
        </p:spPr>
      </p:pic>
      <p:pic>
        <p:nvPicPr>
          <p:cNvPr id="17" name="Picture 16" descr="A picture containing text, clock, sign, gauge&#10;&#10;Description automatically generated">
            <a:extLst>
              <a:ext uri="{FF2B5EF4-FFF2-40B4-BE49-F238E27FC236}">
                <a16:creationId xmlns:a16="http://schemas.microsoft.com/office/drawing/2014/main" id="{AE473829-6626-9FF7-2188-A91640E05AB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53284" y="4315310"/>
            <a:ext cx="1120234" cy="298729"/>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9B4B7407-2976-9240-34CC-9C1298FA32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19476" y="1637660"/>
            <a:ext cx="750436" cy="525306"/>
          </a:xfrm>
          <a:prstGeom prst="rect">
            <a:avLst/>
          </a:prstGeom>
        </p:spPr>
      </p:pic>
      <p:sp>
        <p:nvSpPr>
          <p:cNvPr id="5" name="TextBox 4">
            <a:extLst>
              <a:ext uri="{FF2B5EF4-FFF2-40B4-BE49-F238E27FC236}">
                <a16:creationId xmlns:a16="http://schemas.microsoft.com/office/drawing/2014/main" id="{25CF51F6-97A8-06CB-E592-865A9A4E79CD}"/>
              </a:ext>
            </a:extLst>
          </p:cNvPr>
          <p:cNvSpPr txBox="1"/>
          <p:nvPr/>
        </p:nvSpPr>
        <p:spPr>
          <a:xfrm>
            <a:off x="1316810" y="3689279"/>
            <a:ext cx="1120234" cy="276999"/>
          </a:xfrm>
          <a:prstGeom prst="rect">
            <a:avLst/>
          </a:prstGeom>
          <a:noFill/>
        </p:spPr>
        <p:txBody>
          <a:bodyPr wrap="square" rtlCol="0">
            <a:spAutoFit/>
          </a:bodyPr>
          <a:lstStyle/>
          <a:p>
            <a:r>
              <a:rPr lang="en-CA" altLang="zh-CN" sz="1200" b="1">
                <a:solidFill>
                  <a:schemeClr val="bg1"/>
                </a:solidFill>
              </a:rPr>
              <a:t>S&amp;P 500</a:t>
            </a:r>
            <a:endParaRPr lang="zh-CN" altLang="en-US" sz="1200" b="1">
              <a:solidFill>
                <a:schemeClr val="bg1"/>
              </a:solidFill>
            </a:endParaRPr>
          </a:p>
        </p:txBody>
      </p:sp>
    </p:spTree>
    <p:extLst>
      <p:ext uri="{BB962C8B-B14F-4D97-AF65-F5344CB8AC3E}">
        <p14:creationId xmlns:p14="http://schemas.microsoft.com/office/powerpoint/2010/main" val="55162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185682-45D4-4AB6-0419-60A74DB0DB15}"/>
              </a:ext>
            </a:extLst>
          </p:cNvPr>
          <p:cNvSpPr>
            <a:spLocks noGrp="1"/>
          </p:cNvSpPr>
          <p:nvPr>
            <p:ph type="title"/>
          </p:nvPr>
        </p:nvSpPr>
        <p:spPr>
          <a:xfrm>
            <a:off x="457200" y="205978"/>
            <a:ext cx="8229600" cy="857250"/>
          </a:xfrm>
        </p:spPr>
        <p:txBody>
          <a:bodyPr>
            <a:normAutofit/>
          </a:bodyPr>
          <a:lstStyle/>
          <a:p>
            <a:r>
              <a:rPr lang="en-US" sz="4000"/>
              <a:t>Strategy – Pairs Trading</a:t>
            </a:r>
          </a:p>
        </p:txBody>
      </p:sp>
      <p:graphicFrame>
        <p:nvGraphicFramePr>
          <p:cNvPr id="2" name="Diagram 1">
            <a:extLst>
              <a:ext uri="{FF2B5EF4-FFF2-40B4-BE49-F238E27FC236}">
                <a16:creationId xmlns:a16="http://schemas.microsoft.com/office/drawing/2014/main" id="{1BD2B5C2-3C61-A6E0-7F2F-7F9C62A6AB8D}"/>
              </a:ext>
            </a:extLst>
          </p:cNvPr>
          <p:cNvGraphicFramePr/>
          <p:nvPr>
            <p:extLst>
              <p:ext uri="{D42A27DB-BD31-4B8C-83A1-F6EECF244321}">
                <p14:modId xmlns:p14="http://schemas.microsoft.com/office/powerpoint/2010/main" val="3068059327"/>
              </p:ext>
            </p:extLst>
          </p:nvPr>
        </p:nvGraphicFramePr>
        <p:xfrm>
          <a:off x="-900608" y="943734"/>
          <a:ext cx="5328592" cy="3856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Shape&#10;&#10;Description automatically generated with medium confidence">
            <a:extLst>
              <a:ext uri="{FF2B5EF4-FFF2-40B4-BE49-F238E27FC236}">
                <a16:creationId xmlns:a16="http://schemas.microsoft.com/office/drawing/2014/main" id="{328DFD94-5EC3-A399-91BD-9A2B3C6CB9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4460" y="1128500"/>
            <a:ext cx="1120234" cy="26817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689DA615-A8E9-6652-B0A3-DD36FAE699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7534" y="2905638"/>
            <a:ext cx="1154466" cy="30435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0D1B4E41-9A03-B62F-24D4-FF859D9638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69619" y="2267182"/>
            <a:ext cx="466213" cy="571111"/>
          </a:xfrm>
          <a:prstGeom prst="rect">
            <a:avLst/>
          </a:prstGeom>
        </p:spPr>
      </p:pic>
      <p:pic>
        <p:nvPicPr>
          <p:cNvPr id="12" name="Picture 11" descr="Icon&#10;&#10;Description automatically generated">
            <a:extLst>
              <a:ext uri="{FF2B5EF4-FFF2-40B4-BE49-F238E27FC236}">
                <a16:creationId xmlns:a16="http://schemas.microsoft.com/office/drawing/2014/main" id="{6300791C-C3C7-9C5D-339B-84D8B5DB02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65501" y="3492726"/>
            <a:ext cx="874451" cy="349780"/>
          </a:xfrm>
          <a:prstGeom prst="rect">
            <a:avLst/>
          </a:prstGeom>
        </p:spPr>
      </p:pic>
      <p:pic>
        <p:nvPicPr>
          <p:cNvPr id="14" name="Picture 13" descr="A black and white sign&#10;&#10;Description automatically generated with low confidence">
            <a:extLst>
              <a:ext uri="{FF2B5EF4-FFF2-40B4-BE49-F238E27FC236}">
                <a16:creationId xmlns:a16="http://schemas.microsoft.com/office/drawing/2014/main" id="{CF5CB69A-6111-1051-E578-5D4989F72A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25076" y="3963969"/>
            <a:ext cx="1225730" cy="261489"/>
          </a:xfrm>
          <a:prstGeom prst="rect">
            <a:avLst/>
          </a:prstGeom>
        </p:spPr>
      </p:pic>
      <p:pic>
        <p:nvPicPr>
          <p:cNvPr id="17" name="Picture 16" descr="A picture containing text, clock, sign, gauge&#10;&#10;Description automatically generated">
            <a:extLst>
              <a:ext uri="{FF2B5EF4-FFF2-40B4-BE49-F238E27FC236}">
                <a16:creationId xmlns:a16="http://schemas.microsoft.com/office/drawing/2014/main" id="{AE473829-6626-9FF7-2188-A91640E05A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53284" y="4315310"/>
            <a:ext cx="1120234" cy="298729"/>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9B4B7407-2976-9240-34CC-9C1298FA32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19476" y="1637660"/>
            <a:ext cx="750436" cy="525306"/>
          </a:xfrm>
          <a:prstGeom prst="rect">
            <a:avLst/>
          </a:prstGeom>
        </p:spPr>
      </p:pic>
      <p:sp>
        <p:nvSpPr>
          <p:cNvPr id="5" name="Oval 4">
            <a:extLst>
              <a:ext uri="{FF2B5EF4-FFF2-40B4-BE49-F238E27FC236}">
                <a16:creationId xmlns:a16="http://schemas.microsoft.com/office/drawing/2014/main" id="{B2FBC032-B6B0-7788-7DD5-ADF119B78A15}"/>
              </a:ext>
            </a:extLst>
          </p:cNvPr>
          <p:cNvSpPr/>
          <p:nvPr/>
        </p:nvSpPr>
        <p:spPr>
          <a:xfrm>
            <a:off x="3337941" y="2871828"/>
            <a:ext cx="1378077" cy="4950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86DDE7A3-AB94-2AB4-9F29-E05464D5C87C}"/>
              </a:ext>
            </a:extLst>
          </p:cNvPr>
          <p:cNvSpPr/>
          <p:nvPr/>
        </p:nvSpPr>
        <p:spPr>
          <a:xfrm>
            <a:off x="2632064" y="3857130"/>
            <a:ext cx="1378077" cy="4950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Google Shape;418;p18">
            <a:extLst>
              <a:ext uri="{FF2B5EF4-FFF2-40B4-BE49-F238E27FC236}">
                <a16:creationId xmlns:a16="http://schemas.microsoft.com/office/drawing/2014/main" id="{AF4E9BA3-4D84-6A68-CCCA-B06DAA90D71D}"/>
              </a:ext>
            </a:extLst>
          </p:cNvPr>
          <p:cNvGrpSpPr/>
          <p:nvPr/>
        </p:nvGrpSpPr>
        <p:grpSpPr>
          <a:xfrm>
            <a:off x="4972224" y="1292869"/>
            <a:ext cx="3433156" cy="476090"/>
            <a:chOff x="3961063" y="1231575"/>
            <a:chExt cx="4725888" cy="650100"/>
          </a:xfrm>
        </p:grpSpPr>
        <p:sp>
          <p:nvSpPr>
            <p:cNvPr id="32" name="Google Shape;419;p18">
              <a:extLst>
                <a:ext uri="{FF2B5EF4-FFF2-40B4-BE49-F238E27FC236}">
                  <a16:creationId xmlns:a16="http://schemas.microsoft.com/office/drawing/2014/main" id="{09885FC5-0DAD-B6AE-190A-7D8077622EC6}"/>
                </a:ext>
              </a:extLst>
            </p:cNvPr>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3" name="Google Shape;420;p18">
              <a:extLst>
                <a:ext uri="{FF2B5EF4-FFF2-40B4-BE49-F238E27FC236}">
                  <a16:creationId xmlns:a16="http://schemas.microsoft.com/office/drawing/2014/main" id="{BA073B5B-FA8A-FF27-CD84-0EFA29F38EBE}"/>
                </a:ext>
              </a:extLst>
            </p:cNvPr>
            <p:cNvSpPr/>
            <p:nvPr/>
          </p:nvSpPr>
          <p:spPr>
            <a:xfrm>
              <a:off x="3961063" y="1324425"/>
              <a:ext cx="21300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34" name="Google Shape;421;p18">
            <a:extLst>
              <a:ext uri="{FF2B5EF4-FFF2-40B4-BE49-F238E27FC236}">
                <a16:creationId xmlns:a16="http://schemas.microsoft.com/office/drawing/2014/main" id="{659C45BC-3F8B-323E-5E9F-67F77982873F}"/>
              </a:ext>
            </a:extLst>
          </p:cNvPr>
          <p:cNvGrpSpPr/>
          <p:nvPr/>
        </p:nvGrpSpPr>
        <p:grpSpPr>
          <a:xfrm>
            <a:off x="5107510" y="1452018"/>
            <a:ext cx="2986611" cy="242988"/>
            <a:chOff x="4122280" y="1390725"/>
            <a:chExt cx="4111199" cy="331800"/>
          </a:xfrm>
        </p:grpSpPr>
        <p:sp>
          <p:nvSpPr>
            <p:cNvPr id="35" name="Google Shape;422;p18">
              <a:extLst>
                <a:ext uri="{FF2B5EF4-FFF2-40B4-BE49-F238E27FC236}">
                  <a16:creationId xmlns:a16="http://schemas.microsoft.com/office/drawing/2014/main" id="{B94CD66A-3EDB-1E25-5ABA-FEC2EA5F932E}"/>
                </a:ext>
              </a:extLst>
            </p:cNvPr>
            <p:cNvSpPr txBox="1"/>
            <p:nvPr/>
          </p:nvSpPr>
          <p:spPr>
            <a:xfrm>
              <a:off x="6252280" y="1390725"/>
              <a:ext cx="1981199" cy="331799"/>
            </a:xfrm>
            <a:prstGeom prst="rect">
              <a:avLst/>
            </a:prstGeom>
            <a:noFill/>
            <a:ln>
              <a:noFill/>
            </a:ln>
          </p:spPr>
          <p:txBody>
            <a:bodyPr spcFirstLastPara="1" wrap="square" lIns="91425" tIns="91425" rIns="91425" bIns="91425" anchor="ctr" anchorCtr="0">
              <a:noAutofit/>
            </a:bodyPr>
            <a:lstStyle/>
            <a:p>
              <a:r>
                <a:rPr lang="en-CA" altLang="zh-CN" sz="1600"/>
                <a:t>0.97664</a:t>
              </a:r>
              <a:endParaRPr lang="zh-CN" altLang="en-US" sz="1600"/>
            </a:p>
          </p:txBody>
        </p:sp>
        <p:sp>
          <p:nvSpPr>
            <p:cNvPr id="36" name="Google Shape;423;p18">
              <a:extLst>
                <a:ext uri="{FF2B5EF4-FFF2-40B4-BE49-F238E27FC236}">
                  <a16:creationId xmlns:a16="http://schemas.microsoft.com/office/drawing/2014/main" id="{3708546C-1935-5936-2D0E-724F5299F9C4}"/>
                </a:ext>
              </a:extLst>
            </p:cNvPr>
            <p:cNvSpPr txBox="1"/>
            <p:nvPr/>
          </p:nvSpPr>
          <p:spPr>
            <a:xfrm>
              <a:off x="412228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Correlation</a:t>
              </a:r>
              <a:endParaRPr sz="1600" b="1">
                <a:solidFill>
                  <a:schemeClr val="lt1"/>
                </a:solidFill>
                <a:latin typeface="Fira Sans Extra Condensed"/>
                <a:ea typeface="Fira Sans Extra Condensed"/>
                <a:cs typeface="Fira Sans Extra Condensed"/>
                <a:sym typeface="Fira Sans Extra Condensed"/>
              </a:endParaRPr>
            </a:p>
          </p:txBody>
        </p:sp>
      </p:grpSp>
      <p:grpSp>
        <p:nvGrpSpPr>
          <p:cNvPr id="45" name="Google Shape;432;p18">
            <a:extLst>
              <a:ext uri="{FF2B5EF4-FFF2-40B4-BE49-F238E27FC236}">
                <a16:creationId xmlns:a16="http://schemas.microsoft.com/office/drawing/2014/main" id="{43166D50-8284-6CD3-0857-3AA8CC1A8CB5}"/>
              </a:ext>
            </a:extLst>
          </p:cNvPr>
          <p:cNvGrpSpPr/>
          <p:nvPr/>
        </p:nvGrpSpPr>
        <p:grpSpPr>
          <a:xfrm>
            <a:off x="4928286" y="2386984"/>
            <a:ext cx="3433156" cy="476090"/>
            <a:chOff x="3961063" y="2234725"/>
            <a:chExt cx="4725888" cy="650100"/>
          </a:xfrm>
        </p:grpSpPr>
        <p:sp>
          <p:nvSpPr>
            <p:cNvPr id="46" name="Google Shape;433;p18">
              <a:extLst>
                <a:ext uri="{FF2B5EF4-FFF2-40B4-BE49-F238E27FC236}">
                  <a16:creationId xmlns:a16="http://schemas.microsoft.com/office/drawing/2014/main" id="{F13060B6-C72B-75FB-4A31-8A622A33DB8E}"/>
                </a:ext>
              </a:extLst>
            </p:cNvPr>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7" name="Google Shape;434;p18">
              <a:extLst>
                <a:ext uri="{FF2B5EF4-FFF2-40B4-BE49-F238E27FC236}">
                  <a16:creationId xmlns:a16="http://schemas.microsoft.com/office/drawing/2014/main" id="{35890A79-29D0-1CA4-BCE8-708F018BE918}"/>
                </a:ext>
              </a:extLst>
            </p:cNvPr>
            <p:cNvSpPr/>
            <p:nvPr/>
          </p:nvSpPr>
          <p:spPr>
            <a:xfrm>
              <a:off x="3961063" y="23275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48" name="Google Shape;435;p18">
            <a:extLst>
              <a:ext uri="{FF2B5EF4-FFF2-40B4-BE49-F238E27FC236}">
                <a16:creationId xmlns:a16="http://schemas.microsoft.com/office/drawing/2014/main" id="{F9255E4A-AFFE-6E8A-A2BD-5EFAB692F346}"/>
              </a:ext>
            </a:extLst>
          </p:cNvPr>
          <p:cNvGrpSpPr/>
          <p:nvPr/>
        </p:nvGrpSpPr>
        <p:grpSpPr>
          <a:xfrm>
            <a:off x="5075238" y="2546133"/>
            <a:ext cx="2986612" cy="242988"/>
            <a:chOff x="4134997" y="2393875"/>
            <a:chExt cx="4111200" cy="331800"/>
          </a:xfrm>
        </p:grpSpPr>
        <p:sp>
          <p:nvSpPr>
            <p:cNvPr id="49" name="Google Shape;436;p18">
              <a:extLst>
                <a:ext uri="{FF2B5EF4-FFF2-40B4-BE49-F238E27FC236}">
                  <a16:creationId xmlns:a16="http://schemas.microsoft.com/office/drawing/2014/main" id="{357DE99C-B2F8-82F5-FA6A-3CF6F704E516}"/>
                </a:ext>
              </a:extLst>
            </p:cNvPr>
            <p:cNvSpPr txBox="1"/>
            <p:nvPr/>
          </p:nvSpPr>
          <p:spPr>
            <a:xfrm>
              <a:off x="6264996" y="2393875"/>
              <a:ext cx="1981201" cy="331800"/>
            </a:xfrm>
            <a:prstGeom prst="rect">
              <a:avLst/>
            </a:prstGeom>
            <a:noFill/>
            <a:ln>
              <a:noFill/>
            </a:ln>
          </p:spPr>
          <p:txBody>
            <a:bodyPr spcFirstLastPara="1" wrap="square" lIns="91425" tIns="91425" rIns="91425" bIns="91425" anchor="ctr" anchorCtr="0">
              <a:noAutofit/>
            </a:bodyPr>
            <a:lstStyle/>
            <a:p>
              <a:r>
                <a:rPr lang="en-CA" altLang="zh-CN" sz="1600"/>
                <a:t>0.000808</a:t>
              </a:r>
              <a:endParaRPr lang="zh-CN" altLang="en-US" sz="1600"/>
            </a:p>
          </p:txBody>
        </p:sp>
        <p:sp>
          <p:nvSpPr>
            <p:cNvPr id="50" name="Google Shape;437;p18">
              <a:extLst>
                <a:ext uri="{FF2B5EF4-FFF2-40B4-BE49-F238E27FC236}">
                  <a16:creationId xmlns:a16="http://schemas.microsoft.com/office/drawing/2014/main" id="{7BF9083C-EAAA-4A4F-B3F7-39FA9E2D408C}"/>
                </a:ext>
              </a:extLst>
            </p:cNvPr>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Cointegration</a:t>
              </a:r>
              <a:endParaRPr sz="1600" b="1">
                <a:solidFill>
                  <a:schemeClr val="lt1"/>
                </a:solidFill>
                <a:latin typeface="Fira Sans Extra Condensed"/>
                <a:ea typeface="Fira Sans Extra Condensed"/>
                <a:cs typeface="Fira Sans Extra Condensed"/>
                <a:sym typeface="Fira Sans Extra Condensed"/>
              </a:endParaRPr>
            </a:p>
          </p:txBody>
        </p:sp>
      </p:grpSp>
      <p:grpSp>
        <p:nvGrpSpPr>
          <p:cNvPr id="52" name="Google Shape;439;p18">
            <a:extLst>
              <a:ext uri="{FF2B5EF4-FFF2-40B4-BE49-F238E27FC236}">
                <a16:creationId xmlns:a16="http://schemas.microsoft.com/office/drawing/2014/main" id="{CABE4775-BAB7-F5C6-814E-BD8BF3C82A96}"/>
              </a:ext>
            </a:extLst>
          </p:cNvPr>
          <p:cNvGrpSpPr/>
          <p:nvPr/>
        </p:nvGrpSpPr>
        <p:grpSpPr>
          <a:xfrm>
            <a:off x="4972224" y="3471046"/>
            <a:ext cx="3433156" cy="476090"/>
            <a:chOff x="3961063" y="4241025"/>
            <a:chExt cx="4725888" cy="650100"/>
          </a:xfrm>
        </p:grpSpPr>
        <p:sp>
          <p:nvSpPr>
            <p:cNvPr id="53" name="Google Shape;440;p18">
              <a:extLst>
                <a:ext uri="{FF2B5EF4-FFF2-40B4-BE49-F238E27FC236}">
                  <a16:creationId xmlns:a16="http://schemas.microsoft.com/office/drawing/2014/main" id="{48A75773-698A-329E-A0FD-280601D9BE95}"/>
                </a:ext>
              </a:extLst>
            </p:cNvPr>
            <p:cNvSpPr/>
            <p:nvPr/>
          </p:nvSpPr>
          <p:spPr>
            <a:xfrm>
              <a:off x="5010150"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4" name="Google Shape;441;p18">
              <a:extLst>
                <a:ext uri="{FF2B5EF4-FFF2-40B4-BE49-F238E27FC236}">
                  <a16:creationId xmlns:a16="http://schemas.microsoft.com/office/drawing/2014/main" id="{0D24DB17-3D69-B195-AD19-7428DD4237B5}"/>
                </a:ext>
              </a:extLst>
            </p:cNvPr>
            <p:cNvSpPr/>
            <p:nvPr/>
          </p:nvSpPr>
          <p:spPr>
            <a:xfrm>
              <a:off x="3961063" y="4333875"/>
              <a:ext cx="2130000"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55" name="Google Shape;442;p18">
            <a:extLst>
              <a:ext uri="{FF2B5EF4-FFF2-40B4-BE49-F238E27FC236}">
                <a16:creationId xmlns:a16="http://schemas.microsoft.com/office/drawing/2014/main" id="{F1C01BA8-4B0D-7448-C38C-DC23923BF7A2}"/>
              </a:ext>
            </a:extLst>
          </p:cNvPr>
          <p:cNvGrpSpPr/>
          <p:nvPr/>
        </p:nvGrpSpPr>
        <p:grpSpPr>
          <a:xfrm>
            <a:off x="5107510" y="3630188"/>
            <a:ext cx="2986611" cy="242988"/>
            <a:chOff x="4122280" y="4400175"/>
            <a:chExt cx="4111199" cy="331800"/>
          </a:xfrm>
        </p:grpSpPr>
        <p:sp>
          <p:nvSpPr>
            <p:cNvPr id="56" name="Google Shape;443;p18">
              <a:extLst>
                <a:ext uri="{FF2B5EF4-FFF2-40B4-BE49-F238E27FC236}">
                  <a16:creationId xmlns:a16="http://schemas.microsoft.com/office/drawing/2014/main" id="{499CB3B2-D3E5-9E94-215D-D8A7816AC3CE}"/>
                </a:ext>
              </a:extLst>
            </p:cNvPr>
            <p:cNvSpPr txBox="1"/>
            <p:nvPr/>
          </p:nvSpPr>
          <p:spPr>
            <a:xfrm>
              <a:off x="6252280" y="4400175"/>
              <a:ext cx="1981199" cy="331799"/>
            </a:xfrm>
            <a:prstGeom prst="rect">
              <a:avLst/>
            </a:prstGeom>
            <a:noFill/>
            <a:ln>
              <a:noFill/>
            </a:ln>
          </p:spPr>
          <p:txBody>
            <a:bodyPr spcFirstLastPara="1" wrap="square" lIns="91425" tIns="91425" rIns="91425" bIns="91425" anchor="ctr" anchorCtr="0">
              <a:noAutofit/>
            </a:bodyPr>
            <a:lstStyle/>
            <a:p>
              <a:r>
                <a:rPr lang="en-CA" altLang="zh-CN" sz="1600"/>
                <a:t>0.00328</a:t>
              </a:r>
              <a:endParaRPr lang="zh-CN" altLang="en-US" sz="1600"/>
            </a:p>
            <a:p>
              <a:r>
                <a:rPr lang="en-CA" altLang="zh-CN" sz="1600"/>
                <a:t>0.000165</a:t>
              </a:r>
              <a:endParaRPr lang="zh-CN" altLang="en-US" sz="1600"/>
            </a:p>
          </p:txBody>
        </p:sp>
        <p:sp>
          <p:nvSpPr>
            <p:cNvPr id="57" name="Google Shape;444;p18">
              <a:extLst>
                <a:ext uri="{FF2B5EF4-FFF2-40B4-BE49-F238E27FC236}">
                  <a16:creationId xmlns:a16="http://schemas.microsoft.com/office/drawing/2014/main" id="{F73AB0B5-C8F0-339C-EC62-CC5A720C79ED}"/>
                </a:ext>
              </a:extLst>
            </p:cNvPr>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lt1"/>
                  </a:solidFill>
                  <a:latin typeface="Fira Sans Extra Condensed"/>
                  <a:ea typeface="Fira Sans Extra Condensed"/>
                  <a:cs typeface="Fira Sans Extra Condensed"/>
                  <a:sym typeface="Fira Sans Extra Condensed"/>
                </a:rPr>
                <a:t>*Stationarity</a:t>
              </a:r>
              <a:endParaRPr sz="1600" b="1" dirty="0">
                <a:solidFill>
                  <a:schemeClr val="lt1"/>
                </a:solidFill>
                <a:latin typeface="Fira Sans Extra Condensed"/>
                <a:ea typeface="Fira Sans Extra Condensed"/>
                <a:cs typeface="Fira Sans Extra Condensed"/>
                <a:sym typeface="Fira Sans Extra Condensed"/>
              </a:endParaRPr>
            </a:p>
          </p:txBody>
        </p:sp>
      </p:grpSp>
      <p:sp>
        <p:nvSpPr>
          <p:cNvPr id="59" name="TextBox 58">
            <a:extLst>
              <a:ext uri="{FF2B5EF4-FFF2-40B4-BE49-F238E27FC236}">
                <a16:creationId xmlns:a16="http://schemas.microsoft.com/office/drawing/2014/main" id="{46523BF2-3DE4-43DE-B5E2-183CCBC01239}"/>
              </a:ext>
            </a:extLst>
          </p:cNvPr>
          <p:cNvSpPr txBox="1"/>
          <p:nvPr/>
        </p:nvSpPr>
        <p:spPr>
          <a:xfrm>
            <a:off x="5278268" y="2797916"/>
            <a:ext cx="1400337" cy="215444"/>
          </a:xfrm>
          <a:prstGeom prst="rect">
            <a:avLst/>
          </a:prstGeom>
          <a:noFill/>
        </p:spPr>
        <p:txBody>
          <a:bodyPr wrap="square" rtlCol="0">
            <a:spAutoFit/>
          </a:bodyPr>
          <a:lstStyle/>
          <a:p>
            <a:r>
              <a:rPr lang="en-CA" altLang="zh-CN" sz="800" b="1"/>
              <a:t>P-value</a:t>
            </a:r>
          </a:p>
        </p:txBody>
      </p:sp>
      <p:sp>
        <p:nvSpPr>
          <p:cNvPr id="61" name="TextBox 60">
            <a:extLst>
              <a:ext uri="{FF2B5EF4-FFF2-40B4-BE49-F238E27FC236}">
                <a16:creationId xmlns:a16="http://schemas.microsoft.com/office/drawing/2014/main" id="{2E5FD48E-5413-3A97-7C12-8ACB5594EEE9}"/>
              </a:ext>
            </a:extLst>
          </p:cNvPr>
          <p:cNvSpPr txBox="1"/>
          <p:nvPr/>
        </p:nvSpPr>
        <p:spPr>
          <a:xfrm>
            <a:off x="5107510" y="3908168"/>
            <a:ext cx="1200407" cy="338554"/>
          </a:xfrm>
          <a:prstGeom prst="rect">
            <a:avLst/>
          </a:prstGeom>
          <a:noFill/>
        </p:spPr>
        <p:txBody>
          <a:bodyPr wrap="square" rtlCol="0">
            <a:spAutoFit/>
          </a:bodyPr>
          <a:lstStyle/>
          <a:p>
            <a:r>
              <a:rPr lang="en-CA" altLang="zh-CN" sz="800" b="1"/>
              <a:t>* Based on Augmented Dickey Fuller test</a:t>
            </a:r>
            <a:endParaRPr lang="zh-CN" altLang="en-US" sz="800" b="1"/>
          </a:p>
        </p:txBody>
      </p:sp>
      <p:sp>
        <p:nvSpPr>
          <p:cNvPr id="62" name="TextBox 61">
            <a:extLst>
              <a:ext uri="{FF2B5EF4-FFF2-40B4-BE49-F238E27FC236}">
                <a16:creationId xmlns:a16="http://schemas.microsoft.com/office/drawing/2014/main" id="{B0D35803-B54E-9383-8246-0CAB9B7F6999}"/>
              </a:ext>
            </a:extLst>
          </p:cNvPr>
          <p:cNvSpPr txBox="1"/>
          <p:nvPr/>
        </p:nvSpPr>
        <p:spPr>
          <a:xfrm>
            <a:off x="7529238" y="3522466"/>
            <a:ext cx="1400337" cy="215444"/>
          </a:xfrm>
          <a:prstGeom prst="rect">
            <a:avLst/>
          </a:prstGeom>
          <a:noFill/>
        </p:spPr>
        <p:txBody>
          <a:bodyPr wrap="square" rtlCol="0">
            <a:spAutoFit/>
          </a:bodyPr>
          <a:lstStyle/>
          <a:p>
            <a:r>
              <a:rPr lang="en-CA" altLang="zh-CN" sz="800" b="1"/>
              <a:t>P-value of spread</a:t>
            </a:r>
            <a:endParaRPr lang="zh-CN" altLang="en-US" sz="800" b="1"/>
          </a:p>
        </p:txBody>
      </p:sp>
      <p:sp>
        <p:nvSpPr>
          <p:cNvPr id="63" name="TextBox 62">
            <a:extLst>
              <a:ext uri="{FF2B5EF4-FFF2-40B4-BE49-F238E27FC236}">
                <a16:creationId xmlns:a16="http://schemas.microsoft.com/office/drawing/2014/main" id="{AC677B5B-7548-4915-344D-E824EACFB3B7}"/>
              </a:ext>
            </a:extLst>
          </p:cNvPr>
          <p:cNvSpPr txBox="1"/>
          <p:nvPr/>
        </p:nvSpPr>
        <p:spPr>
          <a:xfrm>
            <a:off x="7529238" y="3793667"/>
            <a:ext cx="1400337" cy="215444"/>
          </a:xfrm>
          <a:prstGeom prst="rect">
            <a:avLst/>
          </a:prstGeom>
          <a:noFill/>
        </p:spPr>
        <p:txBody>
          <a:bodyPr wrap="square" rtlCol="0">
            <a:spAutoFit/>
          </a:bodyPr>
          <a:lstStyle/>
          <a:p>
            <a:r>
              <a:rPr lang="en-CA" altLang="zh-CN" sz="800" b="1"/>
              <a:t>P-value of price ratio</a:t>
            </a:r>
            <a:endParaRPr lang="zh-CN" altLang="en-US" sz="800" b="1"/>
          </a:p>
        </p:txBody>
      </p:sp>
    </p:spTree>
    <p:extLst>
      <p:ext uri="{BB962C8B-B14F-4D97-AF65-F5344CB8AC3E}">
        <p14:creationId xmlns:p14="http://schemas.microsoft.com/office/powerpoint/2010/main" val="106103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F67B82-4693-74EC-85C4-722DFE2D5F43}"/>
              </a:ext>
            </a:extLst>
          </p:cNvPr>
          <p:cNvPicPr>
            <a:picLocks noChangeAspect="1"/>
          </p:cNvPicPr>
          <p:nvPr/>
        </p:nvPicPr>
        <p:blipFill>
          <a:blip r:embed="rId3"/>
          <a:stretch>
            <a:fillRect/>
          </a:stretch>
        </p:blipFill>
        <p:spPr>
          <a:xfrm>
            <a:off x="107504" y="708706"/>
            <a:ext cx="5085184" cy="3813888"/>
          </a:xfrm>
          <a:prstGeom prst="rect">
            <a:avLst/>
          </a:prstGeom>
        </p:spPr>
      </p:pic>
      <p:pic>
        <p:nvPicPr>
          <p:cNvPr id="1026" name="Picture 2">
            <a:extLst>
              <a:ext uri="{FF2B5EF4-FFF2-40B4-BE49-F238E27FC236}">
                <a16:creationId xmlns:a16="http://schemas.microsoft.com/office/drawing/2014/main" id="{ED6748E1-853B-02A7-0247-8A3796438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577562"/>
            <a:ext cx="3927947" cy="28698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95FB18-69CF-3C1D-E77F-352AB28FD876}"/>
              </a:ext>
            </a:extLst>
          </p:cNvPr>
          <p:cNvSpPr txBox="1"/>
          <p:nvPr/>
        </p:nvSpPr>
        <p:spPr>
          <a:xfrm>
            <a:off x="5364088" y="1222014"/>
            <a:ext cx="2952328" cy="369332"/>
          </a:xfrm>
          <a:prstGeom prst="rect">
            <a:avLst/>
          </a:prstGeom>
          <a:noFill/>
        </p:spPr>
        <p:txBody>
          <a:bodyPr wrap="square" rtlCol="0">
            <a:spAutoFit/>
          </a:bodyPr>
          <a:lstStyle/>
          <a:p>
            <a:r>
              <a:rPr lang="en-US" altLang="zh-CN"/>
              <a:t>Price Ratio = ACN/MSFT</a:t>
            </a:r>
            <a:endParaRPr lang="zh-CN" altLang="en-US"/>
          </a:p>
        </p:txBody>
      </p:sp>
      <p:sp>
        <p:nvSpPr>
          <p:cNvPr id="8" name="Title 1">
            <a:extLst>
              <a:ext uri="{FF2B5EF4-FFF2-40B4-BE49-F238E27FC236}">
                <a16:creationId xmlns:a16="http://schemas.microsoft.com/office/drawing/2014/main" id="{83DBF5D6-6747-892A-D434-CA3CE7D6C147}"/>
              </a:ext>
            </a:extLst>
          </p:cNvPr>
          <p:cNvSpPr>
            <a:spLocks noGrp="1"/>
          </p:cNvSpPr>
          <p:nvPr>
            <p:ph type="title"/>
          </p:nvPr>
        </p:nvSpPr>
        <p:spPr>
          <a:xfrm>
            <a:off x="457200" y="74682"/>
            <a:ext cx="8229600" cy="707886"/>
          </a:xfrm>
        </p:spPr>
        <p:txBody>
          <a:bodyPr vert="horz" lIns="91440" tIns="45720" rIns="91440" bIns="45720" rtlCol="0" anchor="ctr">
            <a:spAutoFit/>
          </a:bodyPr>
          <a:lstStyle/>
          <a:p>
            <a:r>
              <a:rPr lang="en-US" sz="4000"/>
              <a:t>ACN &amp; MSFT: Stock Price over 2 Years</a:t>
            </a:r>
          </a:p>
        </p:txBody>
      </p:sp>
      <p:sp>
        <p:nvSpPr>
          <p:cNvPr id="2" name="Star: 5 Points 1">
            <a:extLst>
              <a:ext uri="{FF2B5EF4-FFF2-40B4-BE49-F238E27FC236}">
                <a16:creationId xmlns:a16="http://schemas.microsoft.com/office/drawing/2014/main" id="{90B94E06-22B0-1EBB-231D-E51F35C68715}"/>
              </a:ext>
            </a:extLst>
          </p:cNvPr>
          <p:cNvSpPr/>
          <p:nvPr/>
        </p:nvSpPr>
        <p:spPr>
          <a:xfrm>
            <a:off x="8439574" y="2932853"/>
            <a:ext cx="94826" cy="115147"/>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 name="Straight Arrow Connector 3">
            <a:extLst>
              <a:ext uri="{FF2B5EF4-FFF2-40B4-BE49-F238E27FC236}">
                <a16:creationId xmlns:a16="http://schemas.microsoft.com/office/drawing/2014/main" id="{7FCF2E23-1F81-CBDE-351C-9FF7E42D1132}"/>
              </a:ext>
            </a:extLst>
          </p:cNvPr>
          <p:cNvCxnSpPr/>
          <p:nvPr/>
        </p:nvCxnSpPr>
        <p:spPr>
          <a:xfrm>
            <a:off x="8486987" y="2571750"/>
            <a:ext cx="0" cy="239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49C5734-35A1-4B59-4883-DABBD1DC86A8}"/>
              </a:ext>
            </a:extLst>
          </p:cNvPr>
          <p:cNvSpPr/>
          <p:nvPr/>
        </p:nvSpPr>
        <p:spPr>
          <a:xfrm>
            <a:off x="7979856" y="2022308"/>
            <a:ext cx="1056640" cy="500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800" b="1"/>
              <a:t>June 25 2022</a:t>
            </a:r>
          </a:p>
          <a:p>
            <a:r>
              <a:rPr lang="en-CA" altLang="zh-CN" sz="800"/>
              <a:t>ACN: $298.31</a:t>
            </a:r>
          </a:p>
          <a:p>
            <a:r>
              <a:rPr lang="en-CA" altLang="zh-CN" sz="800"/>
              <a:t>MSFT: $267.70</a:t>
            </a:r>
          </a:p>
          <a:p>
            <a:r>
              <a:rPr lang="en-CA" altLang="zh-CN" sz="800"/>
              <a:t>Price Ratio: 1.114</a:t>
            </a:r>
            <a:endParaRPr lang="zh-CN" altLang="en-US"/>
          </a:p>
        </p:txBody>
      </p:sp>
    </p:spTree>
    <p:extLst>
      <p:ext uri="{BB962C8B-B14F-4D97-AF65-F5344CB8AC3E}">
        <p14:creationId xmlns:p14="http://schemas.microsoft.com/office/powerpoint/2010/main" val="3374347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58917-5E6C-1F82-53D2-08A1C37F74F9}"/>
              </a:ext>
            </a:extLst>
          </p:cNvPr>
          <p:cNvPicPr>
            <a:picLocks noChangeAspect="1"/>
          </p:cNvPicPr>
          <p:nvPr/>
        </p:nvPicPr>
        <p:blipFill>
          <a:blip r:embed="rId2"/>
          <a:stretch>
            <a:fillRect/>
          </a:stretch>
        </p:blipFill>
        <p:spPr>
          <a:xfrm>
            <a:off x="1214438" y="1114424"/>
            <a:ext cx="7041696" cy="3286125"/>
          </a:xfrm>
          <a:prstGeom prst="rect">
            <a:avLst/>
          </a:prstGeom>
        </p:spPr>
      </p:pic>
      <p:sp>
        <p:nvSpPr>
          <p:cNvPr id="3" name="Title 1">
            <a:extLst>
              <a:ext uri="{FF2B5EF4-FFF2-40B4-BE49-F238E27FC236}">
                <a16:creationId xmlns:a16="http://schemas.microsoft.com/office/drawing/2014/main" id="{008E6214-F717-48D7-7C27-E098B7878699}"/>
              </a:ext>
            </a:extLst>
          </p:cNvPr>
          <p:cNvSpPr>
            <a:spLocks noGrp="1"/>
          </p:cNvSpPr>
          <p:nvPr>
            <p:ph type="title"/>
          </p:nvPr>
        </p:nvSpPr>
        <p:spPr>
          <a:xfrm>
            <a:off x="457200" y="205978"/>
            <a:ext cx="8229600" cy="857250"/>
          </a:xfrm>
        </p:spPr>
        <p:txBody>
          <a:bodyPr>
            <a:normAutofit/>
          </a:bodyPr>
          <a:lstStyle/>
          <a:p>
            <a:r>
              <a:rPr lang="en-CA" sz="4000"/>
              <a:t>Feature Engineering</a:t>
            </a:r>
            <a:endParaRPr lang="en-US" sz="4000"/>
          </a:p>
        </p:txBody>
      </p:sp>
      <p:sp>
        <p:nvSpPr>
          <p:cNvPr id="4" name="Text Placeholder 3">
            <a:extLst>
              <a:ext uri="{FF2B5EF4-FFF2-40B4-BE49-F238E27FC236}">
                <a16:creationId xmlns:a16="http://schemas.microsoft.com/office/drawing/2014/main" id="{8269363D-FA97-1878-7477-67BBD28816E8}"/>
              </a:ext>
            </a:extLst>
          </p:cNvPr>
          <p:cNvSpPr txBox="1">
            <a:spLocks/>
          </p:cNvSpPr>
          <p:nvPr/>
        </p:nvSpPr>
        <p:spPr>
          <a:xfrm>
            <a:off x="2907507" y="1063228"/>
            <a:ext cx="3471862" cy="42702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it-IT" sz="1400"/>
              <a:t>z score: (5d MA — 60d MA) /60d SD</a:t>
            </a:r>
            <a:endParaRPr lang="en-US" sz="1400"/>
          </a:p>
        </p:txBody>
      </p:sp>
    </p:spTree>
    <p:extLst>
      <p:ext uri="{BB962C8B-B14F-4D97-AF65-F5344CB8AC3E}">
        <p14:creationId xmlns:p14="http://schemas.microsoft.com/office/powerpoint/2010/main" val="3311974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4CC07-61AB-BFB1-8DB0-020B473D18CC}"/>
              </a:ext>
            </a:extLst>
          </p:cNvPr>
          <p:cNvPicPr>
            <a:picLocks noChangeAspect="1"/>
          </p:cNvPicPr>
          <p:nvPr/>
        </p:nvPicPr>
        <p:blipFill>
          <a:blip r:embed="rId3"/>
          <a:stretch>
            <a:fillRect/>
          </a:stretch>
        </p:blipFill>
        <p:spPr>
          <a:xfrm>
            <a:off x="212788" y="501195"/>
            <a:ext cx="5805264" cy="4353948"/>
          </a:xfrm>
          <a:prstGeom prst="rect">
            <a:avLst/>
          </a:prstGeom>
        </p:spPr>
      </p:pic>
      <p:sp>
        <p:nvSpPr>
          <p:cNvPr id="2" name="Arrow: Right 1">
            <a:extLst>
              <a:ext uri="{FF2B5EF4-FFF2-40B4-BE49-F238E27FC236}">
                <a16:creationId xmlns:a16="http://schemas.microsoft.com/office/drawing/2014/main" id="{9C36AC02-BFA8-E7F8-FA98-8662B5808872}"/>
              </a:ext>
            </a:extLst>
          </p:cNvPr>
          <p:cNvSpPr/>
          <p:nvPr/>
        </p:nvSpPr>
        <p:spPr>
          <a:xfrm rot="20279692">
            <a:off x="5091653" y="1353674"/>
            <a:ext cx="700664" cy="15207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407A4F9A-B1E7-F2E1-E8E6-2DEEDA8B389D}"/>
              </a:ext>
            </a:extLst>
          </p:cNvPr>
          <p:cNvSpPr txBox="1"/>
          <p:nvPr/>
        </p:nvSpPr>
        <p:spPr>
          <a:xfrm>
            <a:off x="5795287" y="1043789"/>
            <a:ext cx="2891513" cy="954107"/>
          </a:xfrm>
          <a:prstGeom prst="rect">
            <a:avLst/>
          </a:prstGeom>
          <a:noFill/>
        </p:spPr>
        <p:txBody>
          <a:bodyPr wrap="square" rtlCol="0">
            <a:spAutoFit/>
          </a:bodyPr>
          <a:lstStyle/>
          <a:p>
            <a:r>
              <a:rPr lang="en-US" altLang="zh-CN" sz="1400" b="1" i="1"/>
              <a:t>Presumption: </a:t>
            </a:r>
            <a:r>
              <a:rPr lang="en-US" altLang="zh-CN" sz="1400"/>
              <a:t>ACN is overvalued, MSFT is undervalued</a:t>
            </a:r>
          </a:p>
          <a:p>
            <a:r>
              <a:rPr lang="en-US" altLang="zh-CN" sz="1400" b="1" i="1"/>
              <a:t>Trading Strategy: </a:t>
            </a:r>
            <a:r>
              <a:rPr lang="en-US" altLang="zh-CN" sz="1400"/>
              <a:t>Short ACN ;Long MSFT</a:t>
            </a:r>
          </a:p>
        </p:txBody>
      </p:sp>
      <p:sp>
        <p:nvSpPr>
          <p:cNvPr id="5" name="Arrow: Right 4">
            <a:extLst>
              <a:ext uri="{FF2B5EF4-FFF2-40B4-BE49-F238E27FC236}">
                <a16:creationId xmlns:a16="http://schemas.microsoft.com/office/drawing/2014/main" id="{17964B44-100B-508B-4962-97DAA12604EE}"/>
              </a:ext>
            </a:extLst>
          </p:cNvPr>
          <p:cNvSpPr/>
          <p:nvPr/>
        </p:nvSpPr>
        <p:spPr>
          <a:xfrm rot="1330075">
            <a:off x="5091477" y="3458837"/>
            <a:ext cx="700664" cy="15207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01AE0A02-40E4-006D-9664-7639440E987D}"/>
              </a:ext>
            </a:extLst>
          </p:cNvPr>
          <p:cNvSpPr txBox="1"/>
          <p:nvPr/>
        </p:nvSpPr>
        <p:spPr>
          <a:xfrm>
            <a:off x="5795287" y="3475873"/>
            <a:ext cx="2796778" cy="954107"/>
          </a:xfrm>
          <a:prstGeom prst="rect">
            <a:avLst/>
          </a:prstGeom>
          <a:noFill/>
        </p:spPr>
        <p:txBody>
          <a:bodyPr wrap="square" rtlCol="0">
            <a:spAutoFit/>
          </a:bodyPr>
          <a:lstStyle/>
          <a:p>
            <a:r>
              <a:rPr lang="en-US" altLang="zh-CN" sz="1400" b="1" i="1"/>
              <a:t>Presumption: </a:t>
            </a:r>
            <a:r>
              <a:rPr lang="en-US" altLang="zh-CN" sz="1400"/>
              <a:t>MSFT is overvalued, ACN is undervalued</a:t>
            </a:r>
          </a:p>
          <a:p>
            <a:r>
              <a:rPr lang="en-US" altLang="zh-CN" sz="1400" b="1" i="1"/>
              <a:t>Trading Strategy: </a:t>
            </a:r>
            <a:r>
              <a:rPr lang="en-US" altLang="zh-CN" sz="1400"/>
              <a:t>Short MSFT ;Long ACN</a:t>
            </a:r>
          </a:p>
        </p:txBody>
      </p:sp>
      <p:sp>
        <p:nvSpPr>
          <p:cNvPr id="7" name="Title 1">
            <a:extLst>
              <a:ext uri="{FF2B5EF4-FFF2-40B4-BE49-F238E27FC236}">
                <a16:creationId xmlns:a16="http://schemas.microsoft.com/office/drawing/2014/main" id="{C98C4D51-8A0E-94D1-2C70-02BFED7543C3}"/>
              </a:ext>
            </a:extLst>
          </p:cNvPr>
          <p:cNvSpPr>
            <a:spLocks noGrp="1"/>
          </p:cNvSpPr>
          <p:nvPr>
            <p:ph type="title"/>
          </p:nvPr>
        </p:nvSpPr>
        <p:spPr>
          <a:xfrm>
            <a:off x="457200" y="89700"/>
            <a:ext cx="8229600" cy="857250"/>
          </a:xfrm>
        </p:spPr>
        <p:txBody>
          <a:bodyPr>
            <a:normAutofit/>
          </a:bodyPr>
          <a:lstStyle/>
          <a:p>
            <a:r>
              <a:rPr lang="en-CA" sz="4000"/>
              <a:t>Trading Strategy</a:t>
            </a:r>
            <a:endParaRPr lang="en-US" sz="4000"/>
          </a:p>
        </p:txBody>
      </p:sp>
      <p:sp>
        <p:nvSpPr>
          <p:cNvPr id="8" name="Rectangle 7">
            <a:extLst>
              <a:ext uri="{FF2B5EF4-FFF2-40B4-BE49-F238E27FC236}">
                <a16:creationId xmlns:a16="http://schemas.microsoft.com/office/drawing/2014/main" id="{3A280657-FFBA-A4C9-10E9-92515B555F60}"/>
              </a:ext>
            </a:extLst>
          </p:cNvPr>
          <p:cNvSpPr/>
          <p:nvPr/>
        </p:nvSpPr>
        <p:spPr>
          <a:xfrm>
            <a:off x="5795287" y="2327564"/>
            <a:ext cx="1619666" cy="555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050" b="1" u="sng"/>
              <a:t>Exit Position:</a:t>
            </a:r>
          </a:p>
          <a:p>
            <a:pPr marL="171450" indent="-171450">
              <a:buFont typeface="Arial" panose="020B0604020202020204" pitchFamily="34" charset="0"/>
              <a:buChar char="•"/>
            </a:pPr>
            <a:r>
              <a:rPr lang="en-CA" altLang="zh-CN" sz="1050"/>
              <a:t>|Z-score| &lt; 0.5</a:t>
            </a:r>
          </a:p>
          <a:p>
            <a:pPr marL="171450" indent="-171450">
              <a:buFont typeface="Arial" panose="020B0604020202020204" pitchFamily="34" charset="0"/>
              <a:buChar char="•"/>
            </a:pPr>
            <a:r>
              <a:rPr lang="en-CA" altLang="zh-CN" sz="1050"/>
              <a:t>Stop Loss at 8%</a:t>
            </a:r>
            <a:endParaRPr lang="zh-CN" altLang="en-US" sz="1050"/>
          </a:p>
        </p:txBody>
      </p:sp>
    </p:spTree>
    <p:extLst>
      <p:ext uri="{BB962C8B-B14F-4D97-AF65-F5344CB8AC3E}">
        <p14:creationId xmlns:p14="http://schemas.microsoft.com/office/powerpoint/2010/main" val="56877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CAB8D-5725-B4C5-9F44-CB9775ADEDFA}"/>
              </a:ext>
            </a:extLst>
          </p:cNvPr>
          <p:cNvSpPr>
            <a:spLocks noGrp="1"/>
          </p:cNvSpPr>
          <p:nvPr>
            <p:ph type="title"/>
          </p:nvPr>
        </p:nvSpPr>
        <p:spPr/>
        <p:txBody>
          <a:bodyPr>
            <a:noAutofit/>
          </a:bodyPr>
          <a:lstStyle/>
          <a:p>
            <a:r>
              <a:rPr lang="en-CA" sz="4000"/>
              <a:t>Optimizing the Strategy</a:t>
            </a:r>
          </a:p>
        </p:txBody>
      </p:sp>
      <p:pic>
        <p:nvPicPr>
          <p:cNvPr id="4" name="Picture 3">
            <a:extLst>
              <a:ext uri="{FF2B5EF4-FFF2-40B4-BE49-F238E27FC236}">
                <a16:creationId xmlns:a16="http://schemas.microsoft.com/office/drawing/2014/main" id="{A1E07B16-5CF6-8680-2F08-6A8FC2184DC5}"/>
              </a:ext>
            </a:extLst>
          </p:cNvPr>
          <p:cNvPicPr>
            <a:picLocks noChangeAspect="1"/>
          </p:cNvPicPr>
          <p:nvPr/>
        </p:nvPicPr>
        <p:blipFill>
          <a:blip r:embed="rId3"/>
          <a:stretch>
            <a:fillRect/>
          </a:stretch>
        </p:blipFill>
        <p:spPr>
          <a:xfrm>
            <a:off x="888167" y="1128946"/>
            <a:ext cx="6858000" cy="3200400"/>
          </a:xfrm>
          <a:prstGeom prst="rect">
            <a:avLst/>
          </a:prstGeom>
        </p:spPr>
      </p:pic>
      <p:grpSp>
        <p:nvGrpSpPr>
          <p:cNvPr id="18" name="Group 17">
            <a:extLst>
              <a:ext uri="{FF2B5EF4-FFF2-40B4-BE49-F238E27FC236}">
                <a16:creationId xmlns:a16="http://schemas.microsoft.com/office/drawing/2014/main" id="{1297D2D9-81D3-F081-E4A7-4A7169D7AB72}"/>
              </a:ext>
            </a:extLst>
          </p:cNvPr>
          <p:cNvGrpSpPr/>
          <p:nvPr/>
        </p:nvGrpSpPr>
        <p:grpSpPr>
          <a:xfrm>
            <a:off x="3299460" y="1623060"/>
            <a:ext cx="5707380" cy="1531620"/>
            <a:chOff x="3299460" y="1623060"/>
            <a:chExt cx="5707380" cy="1531620"/>
          </a:xfrm>
        </p:grpSpPr>
        <p:sp>
          <p:nvSpPr>
            <p:cNvPr id="10" name="TextBox 9">
              <a:extLst>
                <a:ext uri="{FF2B5EF4-FFF2-40B4-BE49-F238E27FC236}">
                  <a16:creationId xmlns:a16="http://schemas.microsoft.com/office/drawing/2014/main" id="{9B295BF7-735C-B795-04D3-7275E8867C01}"/>
                </a:ext>
              </a:extLst>
            </p:cNvPr>
            <p:cNvSpPr txBox="1"/>
            <p:nvPr/>
          </p:nvSpPr>
          <p:spPr>
            <a:xfrm>
              <a:off x="7246620" y="2009835"/>
              <a:ext cx="1760220" cy="307777"/>
            </a:xfrm>
            <a:prstGeom prst="rect">
              <a:avLst/>
            </a:prstGeom>
            <a:noFill/>
            <a:ln>
              <a:solidFill>
                <a:schemeClr val="tx1"/>
              </a:solidFill>
            </a:ln>
            <a:effectLst>
              <a:outerShdw blurRad="50800" dist="38100" dir="5400000" algn="t" rotWithShape="0">
                <a:prstClr val="black">
                  <a:alpha val="40000"/>
                </a:prstClr>
              </a:outerShdw>
            </a:effectLst>
          </p:spPr>
          <p:txBody>
            <a:bodyPr wrap="square" rtlCol="0">
              <a:spAutoFit/>
            </a:bodyPr>
            <a:lstStyle/>
            <a:p>
              <a:pPr algn="ctr"/>
              <a:r>
                <a:rPr lang="en-CA" sz="1400" dirty="0"/>
                <a:t>56d Moving Average</a:t>
              </a:r>
            </a:p>
          </p:txBody>
        </p:sp>
        <p:cxnSp>
          <p:nvCxnSpPr>
            <p:cNvPr id="12" name="Straight Arrow Connector 11">
              <a:extLst>
                <a:ext uri="{FF2B5EF4-FFF2-40B4-BE49-F238E27FC236}">
                  <a16:creationId xmlns:a16="http://schemas.microsoft.com/office/drawing/2014/main" id="{8E244647-1B0B-6628-0637-1FF86D8D90CC}"/>
                </a:ext>
              </a:extLst>
            </p:cNvPr>
            <p:cNvCxnSpPr>
              <a:cxnSpLocks/>
              <a:endCxn id="10" idx="1"/>
            </p:cNvCxnSpPr>
            <p:nvPr/>
          </p:nvCxnSpPr>
          <p:spPr>
            <a:xfrm>
              <a:off x="3352800" y="1623060"/>
              <a:ext cx="3893820" cy="540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33B1EA5-C827-96CB-079F-CF43A1425CF0}"/>
                </a:ext>
              </a:extLst>
            </p:cNvPr>
            <p:cNvCxnSpPr>
              <a:cxnSpLocks/>
            </p:cNvCxnSpPr>
            <p:nvPr/>
          </p:nvCxnSpPr>
          <p:spPr>
            <a:xfrm flipV="1">
              <a:off x="3299460" y="2163723"/>
              <a:ext cx="3947160" cy="990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9A9B322F-E69F-5E38-6717-20D293B6F1BD}"/>
              </a:ext>
            </a:extLst>
          </p:cNvPr>
          <p:cNvSpPr txBox="1"/>
          <p:nvPr/>
        </p:nvSpPr>
        <p:spPr>
          <a:xfrm>
            <a:off x="1994316" y="1147100"/>
            <a:ext cx="5155367" cy="307777"/>
          </a:xfrm>
          <a:prstGeom prst="rect">
            <a:avLst/>
          </a:prstGeom>
          <a:noFill/>
        </p:spPr>
        <p:txBody>
          <a:bodyPr wrap="square" rtlCol="0">
            <a:spAutoFit/>
          </a:bodyPr>
          <a:lstStyle/>
          <a:p>
            <a:r>
              <a:rPr lang="en-CA" sz="1400" dirty="0"/>
              <a:t>Portfolio value vs window length for training and test data </a:t>
            </a:r>
          </a:p>
        </p:txBody>
      </p:sp>
    </p:spTree>
    <p:extLst>
      <p:ext uri="{BB962C8B-B14F-4D97-AF65-F5344CB8AC3E}">
        <p14:creationId xmlns:p14="http://schemas.microsoft.com/office/powerpoint/2010/main" val="421891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6AE7-F4AA-3250-16A3-7D18AF8459F7}"/>
              </a:ext>
            </a:extLst>
          </p:cNvPr>
          <p:cNvSpPr>
            <a:spLocks noGrp="1"/>
          </p:cNvSpPr>
          <p:nvPr>
            <p:ph type="title"/>
          </p:nvPr>
        </p:nvSpPr>
        <p:spPr>
          <a:xfrm>
            <a:off x="-81887" y="280660"/>
            <a:ext cx="9225887" cy="707886"/>
          </a:xfrm>
        </p:spPr>
        <p:txBody>
          <a:bodyPr wrap="square">
            <a:spAutoFit/>
          </a:bodyPr>
          <a:lstStyle/>
          <a:p>
            <a:r>
              <a:rPr lang="en-CA" sz="4000" dirty="0"/>
              <a:t>Buy/Sell Signals for Accenture &amp; Microsoft</a:t>
            </a:r>
          </a:p>
        </p:txBody>
      </p:sp>
      <p:grpSp>
        <p:nvGrpSpPr>
          <p:cNvPr id="7" name="Group 6">
            <a:extLst>
              <a:ext uri="{FF2B5EF4-FFF2-40B4-BE49-F238E27FC236}">
                <a16:creationId xmlns:a16="http://schemas.microsoft.com/office/drawing/2014/main" id="{EB8DB812-6532-46BD-8A04-9F66701A8627}"/>
              </a:ext>
            </a:extLst>
          </p:cNvPr>
          <p:cNvGrpSpPr/>
          <p:nvPr/>
        </p:nvGrpSpPr>
        <p:grpSpPr>
          <a:xfrm>
            <a:off x="1577109" y="915566"/>
            <a:ext cx="5989781" cy="3743613"/>
            <a:chOff x="1577109" y="915566"/>
            <a:chExt cx="5989781" cy="3743613"/>
          </a:xfrm>
        </p:grpSpPr>
        <p:pic>
          <p:nvPicPr>
            <p:cNvPr id="4" name="Picture 3" descr="Chart, scatter chart&#10;&#10;Description automatically generated">
              <a:extLst>
                <a:ext uri="{FF2B5EF4-FFF2-40B4-BE49-F238E27FC236}">
                  <a16:creationId xmlns:a16="http://schemas.microsoft.com/office/drawing/2014/main" id="{A624DCC3-5FFF-4E28-2119-2E6576994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109" y="915566"/>
              <a:ext cx="5989781" cy="3743613"/>
            </a:xfrm>
            <a:prstGeom prst="rect">
              <a:avLst/>
            </a:prstGeom>
          </p:spPr>
        </p:pic>
        <p:sp>
          <p:nvSpPr>
            <p:cNvPr id="5" name="Rectangle 4">
              <a:extLst>
                <a:ext uri="{FF2B5EF4-FFF2-40B4-BE49-F238E27FC236}">
                  <a16:creationId xmlns:a16="http://schemas.microsoft.com/office/drawing/2014/main" id="{778BB753-8621-4FBE-B8A1-B7D9ED7D1878}"/>
                </a:ext>
              </a:extLst>
            </p:cNvPr>
            <p:cNvSpPr/>
            <p:nvPr/>
          </p:nvSpPr>
          <p:spPr>
            <a:xfrm>
              <a:off x="6507127" y="1552354"/>
              <a:ext cx="457200" cy="8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7B31354-F7B6-489B-BA01-F09113EE3BC5}"/>
                </a:ext>
              </a:extLst>
            </p:cNvPr>
            <p:cNvSpPr/>
            <p:nvPr/>
          </p:nvSpPr>
          <p:spPr>
            <a:xfrm>
              <a:off x="6507127" y="1782725"/>
              <a:ext cx="457200" cy="173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414178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5950-F5BE-33B8-FB22-99235B321928}"/>
              </a:ext>
            </a:extLst>
          </p:cNvPr>
          <p:cNvSpPr>
            <a:spLocks noGrp="1"/>
          </p:cNvSpPr>
          <p:nvPr>
            <p:ph type="title"/>
          </p:nvPr>
        </p:nvSpPr>
        <p:spPr>
          <a:xfrm>
            <a:off x="251999" y="0"/>
            <a:ext cx="8640000" cy="720000"/>
          </a:xfrm>
        </p:spPr>
        <p:txBody>
          <a:bodyPr>
            <a:noAutofit/>
          </a:bodyPr>
          <a:lstStyle/>
          <a:p>
            <a:r>
              <a:rPr lang="en-CA" sz="4000" dirty="0"/>
              <a:t>Output: Backtesting the Trading Strategy</a:t>
            </a:r>
          </a:p>
        </p:txBody>
      </p:sp>
      <p:graphicFrame>
        <p:nvGraphicFramePr>
          <p:cNvPr id="4" name="Table 4">
            <a:extLst>
              <a:ext uri="{FF2B5EF4-FFF2-40B4-BE49-F238E27FC236}">
                <a16:creationId xmlns:a16="http://schemas.microsoft.com/office/drawing/2014/main" id="{7AAB5382-D7E7-4B18-85B9-62D2B9BC2E5C}"/>
              </a:ext>
            </a:extLst>
          </p:cNvPr>
          <p:cNvGraphicFramePr>
            <a:graphicFrameLocks noGrp="1"/>
          </p:cNvGraphicFramePr>
          <p:nvPr>
            <p:extLst>
              <p:ext uri="{D42A27DB-BD31-4B8C-83A1-F6EECF244321}">
                <p14:modId xmlns:p14="http://schemas.microsoft.com/office/powerpoint/2010/main" val="1128464569"/>
              </p:ext>
            </p:extLst>
          </p:nvPr>
        </p:nvGraphicFramePr>
        <p:xfrm>
          <a:off x="521719" y="1327974"/>
          <a:ext cx="7882050" cy="2708527"/>
        </p:xfrm>
        <a:graphic>
          <a:graphicData uri="http://schemas.openxmlformats.org/drawingml/2006/table">
            <a:tbl>
              <a:tblPr firstRow="1" bandRow="1">
                <a:tableStyleId>{D27102A9-8310-4765-A935-A1911B00CA55}</a:tableStyleId>
              </a:tblPr>
              <a:tblGrid>
                <a:gridCol w="962712">
                  <a:extLst>
                    <a:ext uri="{9D8B030D-6E8A-4147-A177-3AD203B41FA5}">
                      <a16:colId xmlns:a16="http://schemas.microsoft.com/office/drawing/2014/main" val="2170941859"/>
                    </a:ext>
                  </a:extLst>
                </a:gridCol>
                <a:gridCol w="860377">
                  <a:extLst>
                    <a:ext uri="{9D8B030D-6E8A-4147-A177-3AD203B41FA5}">
                      <a16:colId xmlns:a16="http://schemas.microsoft.com/office/drawing/2014/main" val="2434068912"/>
                    </a:ext>
                  </a:extLst>
                </a:gridCol>
                <a:gridCol w="798578">
                  <a:extLst>
                    <a:ext uri="{9D8B030D-6E8A-4147-A177-3AD203B41FA5}">
                      <a16:colId xmlns:a16="http://schemas.microsoft.com/office/drawing/2014/main" val="3529203307"/>
                    </a:ext>
                  </a:extLst>
                </a:gridCol>
                <a:gridCol w="960106">
                  <a:extLst>
                    <a:ext uri="{9D8B030D-6E8A-4147-A177-3AD203B41FA5}">
                      <a16:colId xmlns:a16="http://schemas.microsoft.com/office/drawing/2014/main" val="3016981246"/>
                    </a:ext>
                  </a:extLst>
                </a:gridCol>
                <a:gridCol w="718959">
                  <a:extLst>
                    <a:ext uri="{9D8B030D-6E8A-4147-A177-3AD203B41FA5}">
                      <a16:colId xmlns:a16="http://schemas.microsoft.com/office/drawing/2014/main" val="300162719"/>
                    </a:ext>
                  </a:extLst>
                </a:gridCol>
                <a:gridCol w="701804">
                  <a:extLst>
                    <a:ext uri="{9D8B030D-6E8A-4147-A177-3AD203B41FA5}">
                      <a16:colId xmlns:a16="http://schemas.microsoft.com/office/drawing/2014/main" val="3492267313"/>
                    </a:ext>
                  </a:extLst>
                </a:gridCol>
                <a:gridCol w="839045">
                  <a:extLst>
                    <a:ext uri="{9D8B030D-6E8A-4147-A177-3AD203B41FA5}">
                      <a16:colId xmlns:a16="http://schemas.microsoft.com/office/drawing/2014/main" val="1656388808"/>
                    </a:ext>
                  </a:extLst>
                </a:gridCol>
                <a:gridCol w="900061">
                  <a:extLst>
                    <a:ext uri="{9D8B030D-6E8A-4147-A177-3AD203B41FA5}">
                      <a16:colId xmlns:a16="http://schemas.microsoft.com/office/drawing/2014/main" val="3658224250"/>
                    </a:ext>
                  </a:extLst>
                </a:gridCol>
                <a:gridCol w="1140408">
                  <a:extLst>
                    <a:ext uri="{9D8B030D-6E8A-4147-A177-3AD203B41FA5}">
                      <a16:colId xmlns:a16="http://schemas.microsoft.com/office/drawing/2014/main" val="4101665698"/>
                    </a:ext>
                  </a:extLst>
                </a:gridCol>
              </a:tblGrid>
              <a:tr h="312267">
                <a:tc>
                  <a:txBody>
                    <a:bodyPr/>
                    <a:lstStyle/>
                    <a:p>
                      <a:pPr algn="ctr"/>
                      <a:endParaRPr lang="en-US" sz="120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gridSpan="3">
                  <a:txBody>
                    <a:bodyPr/>
                    <a:lstStyle/>
                    <a:p>
                      <a:pPr lvl="0" algn="ctr">
                        <a:buNone/>
                      </a:pPr>
                      <a:r>
                        <a:rPr lang="en-US" sz="1200" b="1" u="none" strike="noStrike" noProof="0">
                          <a:solidFill>
                            <a:schemeClr val="tx1"/>
                          </a:solidFill>
                        </a:rPr>
                        <a:t>Accenture (ACN)</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40000"/>
                        <a:lumOff val="60000"/>
                      </a:schemeClr>
                    </a:solidFill>
                  </a:tcPr>
                </a:tc>
                <a:tc hMerge="1">
                  <a:txBody>
                    <a:bodyPr/>
                    <a:lstStyle/>
                    <a:p>
                      <a:endParaRPr lang="en-CA" sz="1400"/>
                    </a:p>
                  </a:txBody>
                  <a:tcPr>
                    <a:lnL w="12700" cap="flat" cmpd="sng" algn="ctr">
                      <a:solidFill>
                        <a:schemeClr val="tx1"/>
                      </a:solidFill>
                      <a:prstDash val="solid"/>
                      <a:round/>
                      <a:headEnd type="none" w="med" len="med"/>
                      <a:tailEnd type="none" w="med" len="med"/>
                    </a:ln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3">
                  <a:txBody>
                    <a:bodyPr/>
                    <a:lstStyle/>
                    <a:p>
                      <a:pPr algn="ctr"/>
                      <a:r>
                        <a:rPr lang="en-US" sz="1200">
                          <a:solidFill>
                            <a:schemeClr val="tx1"/>
                          </a:solidFill>
                        </a:rPr>
                        <a:t>Microsoft (MSFT)</a:t>
                      </a:r>
                      <a:endParaRPr lang="en-CA"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40000"/>
                        <a:lumOff val="60000"/>
                      </a:schemeClr>
                    </a:solidFill>
                  </a:tcPr>
                </a:tc>
                <a:tc hMerge="1">
                  <a:txBody>
                    <a:bodyPr/>
                    <a:lstStyle/>
                    <a:p>
                      <a:endParaRPr lang="en-US"/>
                    </a:p>
                  </a:txBody>
                  <a:tcPr/>
                </a:tc>
                <a:tc hMerge="1">
                  <a:txBody>
                    <a:bodyPr/>
                    <a:lstStyle/>
                    <a:p>
                      <a:endParaRPr lang="en-CA"/>
                    </a:p>
                  </a:txBody>
                  <a:tcPr/>
                </a:tc>
                <a:tc>
                  <a:txBody>
                    <a:bodyPr/>
                    <a:lstStyle/>
                    <a:p>
                      <a:pPr lvl="0" algn="ctr">
                        <a:buNone/>
                      </a:pP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lvl="0" algn="ctr">
                        <a:buNone/>
                      </a:pPr>
                      <a:endParaRPr lang="en-US" sz="1200" dirty="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667132223"/>
                  </a:ext>
                </a:extLst>
              </a:tr>
              <a:tr h="312267">
                <a:tc>
                  <a:txBody>
                    <a:bodyPr/>
                    <a:lstStyle/>
                    <a:p>
                      <a:r>
                        <a:rPr lang="en-US" sz="1200" b="1">
                          <a:solidFill>
                            <a:schemeClr val="tx1"/>
                          </a:solidFill>
                        </a:rPr>
                        <a:t>Date</a:t>
                      </a:r>
                      <a:endParaRPr lang="en-CA" sz="1200" b="1">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200" b="1" dirty="0">
                          <a:solidFill>
                            <a:schemeClr val="tx1"/>
                          </a:solidFill>
                        </a:rPr>
                        <a:t>Price</a:t>
                      </a:r>
                      <a:endParaRPr lang="en-CA" sz="1200" b="1" dirty="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r>
                        <a:rPr lang="en-US" sz="1200" b="1">
                          <a:solidFill>
                            <a:schemeClr val="tx1"/>
                          </a:solidFill>
                        </a:rPr>
                        <a:t>Position</a:t>
                      </a:r>
                      <a:endParaRPr lang="en-CA" sz="1400" b="1">
                        <a:solidFill>
                          <a:schemeClr val="tx1"/>
                        </a:solidFill>
                      </a:endParaRPr>
                    </a:p>
                  </a:txBody>
                  <a:tcPr>
                    <a:solidFill>
                      <a:schemeClr val="accent4">
                        <a:lumMod val="40000"/>
                        <a:lumOff val="60000"/>
                      </a:schemeClr>
                    </a:solidFill>
                  </a:tcPr>
                </a:tc>
                <a:tc>
                  <a:txBody>
                    <a:bodyPr/>
                    <a:lstStyle/>
                    <a:p>
                      <a:r>
                        <a:rPr lang="en-US" sz="1200" b="1">
                          <a:solidFill>
                            <a:schemeClr val="tx1"/>
                          </a:solidFill>
                        </a:rPr>
                        <a:t>Holding</a:t>
                      </a:r>
                      <a:endParaRPr lang="en-CA" sz="1200" b="1">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r>
                        <a:rPr lang="en-US" sz="1200" b="1" dirty="0">
                          <a:solidFill>
                            <a:schemeClr val="tx1"/>
                          </a:solidFill>
                        </a:rPr>
                        <a:t>Price</a:t>
                      </a:r>
                      <a:endParaRPr lang="en-CA" sz="1200" b="1" dirty="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r>
                        <a:rPr lang="en-US" sz="1200" b="1" dirty="0">
                          <a:solidFill>
                            <a:schemeClr val="tx1"/>
                          </a:solidFill>
                        </a:rPr>
                        <a:t>Position</a:t>
                      </a:r>
                      <a:endParaRPr lang="en-CA" sz="1200" b="1" dirty="0">
                        <a:solidFill>
                          <a:schemeClr val="tx1"/>
                        </a:solidFill>
                      </a:endParaRPr>
                    </a:p>
                  </a:txBody>
                  <a:tcPr>
                    <a:solidFill>
                      <a:schemeClr val="accent4">
                        <a:lumMod val="40000"/>
                        <a:lumOff val="60000"/>
                      </a:schemeClr>
                    </a:solidFill>
                  </a:tcPr>
                </a:tc>
                <a:tc>
                  <a:txBody>
                    <a:bodyPr/>
                    <a:lstStyle/>
                    <a:p>
                      <a:r>
                        <a:rPr lang="en-US" sz="1200" b="1" dirty="0">
                          <a:solidFill>
                            <a:schemeClr val="tx1"/>
                          </a:solidFill>
                        </a:rPr>
                        <a:t>Holding</a:t>
                      </a:r>
                      <a:endParaRPr lang="en-CA" sz="1200" b="1" dirty="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r>
                        <a:rPr lang="en-US" sz="1200" b="1" dirty="0">
                          <a:solidFill>
                            <a:schemeClr val="tx1"/>
                          </a:solidFill>
                        </a:rPr>
                        <a:t>Cash</a:t>
                      </a:r>
                      <a:endParaRPr lang="en-CA"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CA" sz="1200" b="1" dirty="0">
                          <a:solidFill>
                            <a:schemeClr val="tx1"/>
                          </a:solidFill>
                        </a:rPr>
                        <a:t>Portfolio Value</a:t>
                      </a: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3402410208"/>
                  </a:ext>
                </a:extLst>
              </a:tr>
              <a:tr h="210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u="none" strike="noStrike">
                          <a:solidFill>
                            <a:schemeClr val="tx1"/>
                          </a:solidFill>
                          <a:effectLst/>
                        </a:rPr>
                        <a:t>2020-07-01</a:t>
                      </a: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u="none" strike="noStrike">
                          <a:solidFill>
                            <a:schemeClr val="tx1"/>
                          </a:solidFill>
                          <a:effectLst/>
                        </a:rPr>
                        <a:t>$208.46</a:t>
                      </a: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pPr algn="ctr"/>
                      <a:r>
                        <a:rPr lang="en-US" sz="1200" dirty="0">
                          <a:solidFill>
                            <a:schemeClr val="tx1"/>
                          </a:solidFill>
                        </a:rPr>
                        <a:t>-</a:t>
                      </a:r>
                      <a:endParaRPr lang="en-CA" sz="1400" dirty="0">
                        <a:solidFill>
                          <a:schemeClr val="tx1"/>
                        </a:solidFill>
                      </a:endParaRPr>
                    </a:p>
                  </a:txBody>
                  <a:tcPr>
                    <a:solidFill>
                      <a:schemeClr val="accent4">
                        <a:lumMod val="40000"/>
                        <a:lumOff val="60000"/>
                      </a:schemeClr>
                    </a:solidFill>
                  </a:tcPr>
                </a:tc>
                <a:tc>
                  <a:txBody>
                    <a:bodyPr/>
                    <a:lstStyle/>
                    <a:p>
                      <a:r>
                        <a:rPr lang="en-US" sz="1200" dirty="0">
                          <a:solidFill>
                            <a:schemeClr val="tx1"/>
                          </a:solidFill>
                        </a:rPr>
                        <a:t>$0.00</a:t>
                      </a:r>
                      <a:endParaRPr lang="en-CA" sz="1200" dirty="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u="none" strike="noStrike">
                          <a:solidFill>
                            <a:schemeClr val="tx1"/>
                          </a:solidFill>
                          <a:effectLst/>
                        </a:rPr>
                        <a:t>$201.09</a:t>
                      </a: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pPr algn="ctr"/>
                      <a:r>
                        <a:rPr lang="en-US" sz="1200">
                          <a:solidFill>
                            <a:schemeClr val="tx1"/>
                          </a:solidFill>
                        </a:rPr>
                        <a:t>-</a:t>
                      </a:r>
                      <a:endParaRPr lang="en-CA" sz="1200">
                        <a:solidFill>
                          <a:schemeClr val="tx1"/>
                        </a:solidFill>
                      </a:endParaRPr>
                    </a:p>
                  </a:txBody>
                  <a:tcPr>
                    <a:solidFill>
                      <a:schemeClr val="accent4">
                        <a:lumMod val="40000"/>
                        <a:lumOff val="60000"/>
                      </a:schemeClr>
                    </a:solidFill>
                  </a:tcPr>
                </a:tc>
                <a:tc>
                  <a:txBody>
                    <a:bodyPr/>
                    <a:lstStyle/>
                    <a:p>
                      <a:r>
                        <a:rPr lang="en-US" sz="1200">
                          <a:solidFill>
                            <a:schemeClr val="tx1"/>
                          </a:solidFill>
                        </a:rPr>
                        <a:t>$0.00</a:t>
                      </a:r>
                      <a:endParaRPr lang="en-CA" sz="120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$10,00.00</a:t>
                      </a:r>
                      <a:endParaRPr lang="en-CA"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rPr>
                        <a:t>$10,000.00</a:t>
                      </a: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2271143715"/>
                  </a:ext>
                </a:extLst>
              </a:tr>
              <a:tr h="362961">
                <a:tc>
                  <a:txBody>
                    <a:bodyPr/>
                    <a:lstStyle/>
                    <a:p>
                      <a:endParaRPr lang="en-CA" sz="120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gridSpan="3">
                  <a:txBody>
                    <a:bodyPr/>
                    <a:lstStyle/>
                    <a:p>
                      <a:pPr algn="ctr"/>
                      <a:r>
                        <a:rPr lang="en-US" altLang="zh-TW" sz="1200">
                          <a:solidFill>
                            <a:schemeClr val="tx1"/>
                          </a:solidFill>
                        </a:rPr>
                        <a:t>…</a:t>
                      </a:r>
                      <a:endParaRPr lang="en-CA" sz="12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40000"/>
                        <a:lumOff val="60000"/>
                      </a:schemeClr>
                    </a:solidFill>
                  </a:tcPr>
                </a:tc>
                <a:tc hMerge="1">
                  <a:txBody>
                    <a:bodyPr/>
                    <a:lstStyle/>
                    <a:p>
                      <a:endParaRPr lang="en-CA" sz="1400">
                        <a:solidFill>
                          <a:schemeClr val="tx1"/>
                        </a:solidFill>
                      </a:endParaRPr>
                    </a:p>
                  </a:txBody>
                  <a:tcPr>
                    <a:lnL w="12700" cap="flat" cmpd="sng" algn="ctr">
                      <a:solidFill>
                        <a:schemeClr val="tx1"/>
                      </a:solidFill>
                      <a:prstDash val="solid"/>
                      <a:round/>
                      <a:headEnd type="none" w="med" len="med"/>
                      <a:tailEnd type="none" w="med" len="med"/>
                    </a:lnL>
                  </a:tcPr>
                </a:tc>
                <a:tc hMerge="1">
                  <a:txBody>
                    <a:bodyPr/>
                    <a:lstStyle/>
                    <a:p>
                      <a:r>
                        <a:rPr lang="en-US" altLang="zh-TW" sz="1400">
                          <a:solidFill>
                            <a:schemeClr val="tx1"/>
                          </a:solidFill>
                        </a:rPr>
                        <a:t>…</a:t>
                      </a:r>
                      <a:endParaRPr lang="en-CA" sz="1400">
                        <a:solidFill>
                          <a:schemeClr val="tx1"/>
                        </a:solidFill>
                      </a:endParaRPr>
                    </a:p>
                  </a:txBody>
                  <a:tcPr>
                    <a:lnL w="12700" cap="flat" cmpd="sng" algn="ctr">
                      <a:solidFill>
                        <a:schemeClr val="tx1"/>
                      </a:solidFill>
                      <a:prstDash val="solid"/>
                      <a:round/>
                      <a:headEnd type="none" w="med" len="med"/>
                      <a:tailEnd type="none" w="med" len="med"/>
                    </a:lnL>
                  </a:tcPr>
                </a:tc>
                <a:tc gridSpan="3">
                  <a:txBody>
                    <a:bodyPr/>
                    <a:lstStyle/>
                    <a:p>
                      <a:pPr algn="ctr"/>
                      <a:r>
                        <a:rPr lang="en-US" altLang="zh-TW" sz="1200" dirty="0">
                          <a:solidFill>
                            <a:schemeClr val="tx1"/>
                          </a:solidFill>
                        </a:rPr>
                        <a:t>…</a:t>
                      </a:r>
                      <a:endParaRPr lang="en-CA"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40000"/>
                        <a:lumOff val="60000"/>
                      </a:schemeClr>
                    </a:solidFill>
                  </a:tcPr>
                </a:tc>
                <a:tc hMerge="1">
                  <a:txBody>
                    <a:bodyPr/>
                    <a:lstStyle/>
                    <a:p>
                      <a:endParaRPr lang="en-CA" sz="1400">
                        <a:solidFill>
                          <a:schemeClr val="tx1"/>
                        </a:solidFill>
                      </a:endParaRPr>
                    </a:p>
                  </a:txBody>
                  <a:tcPr/>
                </a:tc>
                <a:tc hMerge="1">
                  <a:txBody>
                    <a:bodyPr/>
                    <a:lstStyle/>
                    <a:p>
                      <a:endParaRPr lang="en-CA"/>
                    </a:p>
                  </a:txBody>
                  <a:tcPr/>
                </a:tc>
                <a:tc>
                  <a:txBody>
                    <a:bodyPr/>
                    <a:lstStyle/>
                    <a:p>
                      <a:endParaRPr lang="en-CA"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endParaRPr lang="en-CA" sz="1200" dirty="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1378269299"/>
                  </a:ext>
                </a:extLst>
              </a:tr>
              <a:tr h="381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u="none" strike="noStrike">
                          <a:solidFill>
                            <a:schemeClr val="tx1"/>
                          </a:solidFill>
                          <a:effectLst/>
                        </a:rPr>
                        <a:t>2020-09-18</a:t>
                      </a: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200">
                          <a:solidFill>
                            <a:schemeClr val="tx1"/>
                          </a:solidFill>
                        </a:rPr>
                        <a:t>$230.27</a:t>
                      </a:r>
                      <a:endParaRPr lang="en-CA" sz="120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r>
                        <a:rPr lang="en-US" sz="1200">
                          <a:solidFill>
                            <a:schemeClr val="tx1"/>
                          </a:solidFill>
                        </a:rPr>
                        <a:t>Short</a:t>
                      </a:r>
                    </a:p>
                  </a:txBody>
                  <a:tcPr>
                    <a:solidFill>
                      <a:schemeClr val="accent4">
                        <a:lumMod val="40000"/>
                        <a:lumOff val="60000"/>
                      </a:schemeClr>
                    </a:solidFill>
                  </a:tcPr>
                </a:tc>
                <a:tc>
                  <a:txBody>
                    <a:bodyPr/>
                    <a:lstStyle/>
                    <a:p>
                      <a:r>
                        <a:rPr lang="en-US" sz="1200" dirty="0">
                          <a:solidFill>
                            <a:schemeClr val="tx1"/>
                          </a:solidFill>
                        </a:rPr>
                        <a:t>($5,526.67)</a:t>
                      </a:r>
                      <a:endParaRPr lang="en-CA" sz="1200" dirty="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r>
                        <a:rPr lang="en-US" sz="1200">
                          <a:solidFill>
                            <a:schemeClr val="tx1"/>
                          </a:solidFill>
                        </a:rPr>
                        <a:t>$197.33</a:t>
                      </a:r>
                      <a:endParaRPr lang="en-CA" sz="120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r>
                        <a:rPr lang="en-US" sz="1200" dirty="0">
                          <a:solidFill>
                            <a:schemeClr val="tx1"/>
                          </a:solidFill>
                        </a:rPr>
                        <a:t>Long</a:t>
                      </a:r>
                      <a:endParaRPr lang="en-CA" sz="1200" dirty="0">
                        <a:solidFill>
                          <a:schemeClr val="tx1"/>
                        </a:solidFill>
                      </a:endParaRPr>
                    </a:p>
                  </a:txBody>
                  <a:tcPr>
                    <a:solidFill>
                      <a:schemeClr val="accent4">
                        <a:lumMod val="40000"/>
                        <a:lumOff val="60000"/>
                      </a:schemeClr>
                    </a:solidFill>
                  </a:tcPr>
                </a:tc>
                <a:tc>
                  <a:txBody>
                    <a:bodyPr/>
                    <a:lstStyle/>
                    <a:p>
                      <a:r>
                        <a:rPr lang="en-US" sz="1200">
                          <a:solidFill>
                            <a:schemeClr val="tx1"/>
                          </a:solidFill>
                        </a:rPr>
                        <a:t>$5,722.76</a:t>
                      </a:r>
                      <a:endParaRPr lang="en-CA" sz="120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r>
                        <a:rPr lang="en-US" sz="1200" dirty="0">
                          <a:solidFill>
                            <a:schemeClr val="tx1"/>
                          </a:solidFill>
                        </a:rPr>
                        <a:t>$9,803.91</a:t>
                      </a:r>
                      <a:endParaRPr lang="en-CA"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CA" sz="1200" dirty="0">
                          <a:solidFill>
                            <a:schemeClr val="tx1"/>
                          </a:solidFill>
                        </a:rPr>
                        <a:t>$ 10,000.00</a:t>
                      </a: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2995723516"/>
                  </a:ext>
                </a:extLst>
              </a:tr>
              <a:tr h="3629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u="none" strike="noStrike">
                          <a:solidFill>
                            <a:schemeClr val="tx1"/>
                          </a:solidFill>
                          <a:effectLst/>
                        </a:rPr>
                        <a:t>2020-09-21</a:t>
                      </a:r>
                      <a:endParaRPr lang="en-CA" sz="1200" b="0" i="0" u="none" strike="noStrike">
                        <a:solidFill>
                          <a:schemeClr val="tx1"/>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200">
                          <a:solidFill>
                            <a:schemeClr val="tx1"/>
                          </a:solidFill>
                        </a:rPr>
                        <a:t>$228.06</a:t>
                      </a:r>
                      <a:endParaRPr lang="en-CA" sz="120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r>
                        <a:rPr lang="en-US" sz="1200">
                          <a:solidFill>
                            <a:schemeClr val="tx1"/>
                          </a:solidFill>
                        </a:rPr>
                        <a:t>Hold</a:t>
                      </a:r>
                      <a:endParaRPr lang="en-CA" sz="1200">
                        <a:solidFill>
                          <a:schemeClr val="tx1"/>
                        </a:solidFill>
                      </a:endParaRPr>
                    </a:p>
                  </a:txBody>
                  <a:tcPr>
                    <a:solidFill>
                      <a:schemeClr val="accent4">
                        <a:lumMod val="40000"/>
                        <a:lumOff val="60000"/>
                      </a:schemeClr>
                    </a:solidFill>
                  </a:tcPr>
                </a:tc>
                <a:tc>
                  <a:txBody>
                    <a:bodyPr/>
                    <a:lstStyle/>
                    <a:p>
                      <a:r>
                        <a:rPr lang="en-US" sz="1200">
                          <a:solidFill>
                            <a:schemeClr val="tx1"/>
                          </a:solidFill>
                        </a:rPr>
                        <a:t>($5,473.55)</a:t>
                      </a:r>
                      <a:endParaRPr lang="en-CA" sz="120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r>
                        <a:rPr lang="en-US" sz="1200">
                          <a:solidFill>
                            <a:schemeClr val="tx1"/>
                          </a:solidFill>
                        </a:rPr>
                        <a:t>$199.45</a:t>
                      </a:r>
                      <a:endParaRPr lang="en-CA" sz="120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r>
                        <a:rPr lang="en-US" sz="1200">
                          <a:solidFill>
                            <a:schemeClr val="tx1"/>
                          </a:solidFill>
                        </a:rPr>
                        <a:t>Hold</a:t>
                      </a:r>
                      <a:endParaRPr lang="en-CA" sz="1200">
                        <a:solidFill>
                          <a:schemeClr val="tx1"/>
                        </a:solidFill>
                      </a:endParaRPr>
                    </a:p>
                  </a:txBody>
                  <a:tcPr>
                    <a:solidFill>
                      <a:schemeClr val="accent4">
                        <a:lumMod val="40000"/>
                        <a:lumOff val="60000"/>
                      </a:schemeClr>
                    </a:solidFill>
                  </a:tcPr>
                </a:tc>
                <a:tc>
                  <a:txBody>
                    <a:bodyPr/>
                    <a:lstStyle/>
                    <a:p>
                      <a:r>
                        <a:rPr lang="en-US" sz="1200">
                          <a:solidFill>
                            <a:schemeClr val="tx1"/>
                          </a:solidFill>
                        </a:rPr>
                        <a:t>$5,784.16</a:t>
                      </a:r>
                      <a:endParaRPr lang="en-CA" sz="120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r>
                        <a:rPr lang="en-US" sz="1200" dirty="0">
                          <a:solidFill>
                            <a:schemeClr val="tx1"/>
                          </a:solidFill>
                        </a:rPr>
                        <a:t>$9,803.91</a:t>
                      </a:r>
                      <a:endParaRPr lang="en-CA"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CA" sz="1200" dirty="0">
                          <a:solidFill>
                            <a:schemeClr val="tx1"/>
                          </a:solidFill>
                        </a:rPr>
                        <a:t>$ 10,114.51</a:t>
                      </a: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2420624946"/>
                  </a:ext>
                </a:extLst>
              </a:tr>
              <a:tr h="3171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u="none" strike="noStrike">
                          <a:solidFill>
                            <a:schemeClr val="tx1"/>
                          </a:solidFill>
                          <a:effectLst/>
                        </a:rPr>
                        <a:t>2020-09-22</a:t>
                      </a: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200">
                          <a:solidFill>
                            <a:schemeClr val="tx1"/>
                          </a:solidFill>
                        </a:rPr>
                        <a:t>$230.99</a:t>
                      </a:r>
                      <a:endParaRPr lang="en-CA" sz="120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r>
                        <a:rPr lang="en-US" sz="1200">
                          <a:solidFill>
                            <a:schemeClr val="tx1"/>
                          </a:solidFill>
                        </a:rPr>
                        <a:t>Hold</a:t>
                      </a:r>
                      <a:endParaRPr lang="en-CA" sz="1200">
                        <a:solidFill>
                          <a:schemeClr val="tx1"/>
                        </a:solidFill>
                      </a:endParaRPr>
                    </a:p>
                  </a:txBody>
                  <a:tcPr>
                    <a:solidFill>
                      <a:schemeClr val="accent4">
                        <a:lumMod val="40000"/>
                        <a:lumOff val="6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solidFill>
                            <a:schemeClr val="tx1"/>
                          </a:solidFill>
                        </a:rPr>
                        <a:t>($5,543.99) </a:t>
                      </a:r>
                      <a:endParaRPr lang="en-CA" sz="120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r>
                        <a:rPr lang="en-US" sz="1200">
                          <a:solidFill>
                            <a:schemeClr val="tx1"/>
                          </a:solidFill>
                        </a:rPr>
                        <a:t>$204.25</a:t>
                      </a:r>
                      <a:endParaRPr lang="en-CA" sz="120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r>
                        <a:rPr lang="en-US" sz="1200">
                          <a:solidFill>
                            <a:schemeClr val="tx1"/>
                          </a:solidFill>
                        </a:rPr>
                        <a:t>Hold</a:t>
                      </a:r>
                      <a:endParaRPr lang="en-CA" sz="1200">
                        <a:solidFill>
                          <a:schemeClr val="tx1"/>
                        </a:solidFill>
                      </a:endParaRPr>
                    </a:p>
                  </a:txBody>
                  <a:tcPr>
                    <a:solidFill>
                      <a:schemeClr val="accent4">
                        <a:lumMod val="40000"/>
                        <a:lumOff val="60000"/>
                      </a:schemeClr>
                    </a:solidFill>
                  </a:tcPr>
                </a:tc>
                <a:tc>
                  <a:txBody>
                    <a:bodyPr/>
                    <a:lstStyle/>
                    <a:p>
                      <a:r>
                        <a:rPr lang="en-US" sz="1200">
                          <a:solidFill>
                            <a:schemeClr val="tx1"/>
                          </a:solidFill>
                        </a:rPr>
                        <a:t>$5,923.52</a:t>
                      </a:r>
                      <a:endParaRPr lang="en-CA" sz="120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40000"/>
                        <a:lumOff val="60000"/>
                      </a:schemeClr>
                    </a:solidFill>
                  </a:tcPr>
                </a:tc>
                <a:tc>
                  <a:txBody>
                    <a:bodyPr/>
                    <a:lstStyle/>
                    <a:p>
                      <a:r>
                        <a:rPr lang="en-US" sz="1200" dirty="0">
                          <a:solidFill>
                            <a:schemeClr val="tx1"/>
                          </a:solidFill>
                        </a:rPr>
                        <a:t>$9,803.91</a:t>
                      </a:r>
                      <a:endParaRPr lang="en-CA"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CA" sz="1200" dirty="0">
                          <a:solidFill>
                            <a:schemeClr val="tx1"/>
                          </a:solidFill>
                        </a:rPr>
                        <a:t>$ 10,183.44</a:t>
                      </a: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2391753195"/>
                  </a:ext>
                </a:extLst>
              </a:tr>
              <a:tr h="384910">
                <a:tc>
                  <a:txBody>
                    <a:bodyPr/>
                    <a:lstStyle/>
                    <a:p>
                      <a:endParaRPr lang="en-CA" sz="1100">
                        <a:solidFill>
                          <a:schemeClr val="tx1"/>
                        </a:solidFill>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gridSpan="3">
                  <a:txBody>
                    <a:bodyPr/>
                    <a:lstStyle/>
                    <a:p>
                      <a:pPr algn="ctr"/>
                      <a:r>
                        <a:rPr lang="en-US" altLang="zh-TW" sz="1100">
                          <a:solidFill>
                            <a:schemeClr val="tx1"/>
                          </a:solidFill>
                        </a:rPr>
                        <a:t>…</a:t>
                      </a:r>
                      <a:endParaRPr lang="en-CA" sz="11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40000"/>
                        <a:lumOff val="60000"/>
                      </a:schemeClr>
                    </a:solidFill>
                  </a:tcPr>
                </a:tc>
                <a:tc hMerge="1">
                  <a:txBody>
                    <a:bodyPr/>
                    <a:lstStyle/>
                    <a:p>
                      <a:endParaRPr lang="en-CA" sz="1400">
                        <a:solidFill>
                          <a:schemeClr val="tx1"/>
                        </a:solidFill>
                      </a:endParaRPr>
                    </a:p>
                  </a:txBody>
                  <a:tcPr>
                    <a:lnL w="12700" cap="flat" cmpd="sng" algn="ctr">
                      <a:solidFill>
                        <a:schemeClr val="tx1"/>
                      </a:solidFill>
                      <a:prstDash val="solid"/>
                      <a:round/>
                      <a:headEnd type="none" w="med" len="med"/>
                      <a:tailEnd type="none" w="med" len="med"/>
                    </a:lnL>
                  </a:tcPr>
                </a:tc>
                <a:tc hMerge="1">
                  <a:txBody>
                    <a:bodyPr/>
                    <a:lstStyle/>
                    <a:p>
                      <a:r>
                        <a:rPr lang="en-US" altLang="zh-TW" sz="1400">
                          <a:solidFill>
                            <a:schemeClr val="tx1"/>
                          </a:solidFill>
                        </a:rPr>
                        <a:t>…</a:t>
                      </a:r>
                      <a:endParaRPr lang="en-CA" sz="14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3">
                  <a:txBody>
                    <a:bodyPr/>
                    <a:lstStyle/>
                    <a:p>
                      <a:pPr algn="ctr"/>
                      <a:r>
                        <a:rPr lang="en-US" altLang="zh-TW" sz="1100">
                          <a:solidFill>
                            <a:schemeClr val="tx1"/>
                          </a:solidFill>
                        </a:rPr>
                        <a:t>…</a:t>
                      </a:r>
                      <a:endParaRPr lang="en-CA" sz="11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40000"/>
                        <a:lumOff val="60000"/>
                      </a:schemeClr>
                    </a:solidFill>
                  </a:tcPr>
                </a:tc>
                <a:tc hMerge="1">
                  <a:txBody>
                    <a:bodyPr/>
                    <a:lstStyle/>
                    <a:p>
                      <a:endParaRPr lang="en-CA" sz="1400">
                        <a:solidFill>
                          <a:schemeClr val="tx1"/>
                        </a:solidFill>
                      </a:endParaRPr>
                    </a:p>
                  </a:txBody>
                  <a:tcPr/>
                </a:tc>
                <a:tc hMerge="1">
                  <a:txBody>
                    <a:bodyPr/>
                    <a:lstStyle/>
                    <a:p>
                      <a:endParaRPr lang="en-CA"/>
                    </a:p>
                  </a:txBody>
                  <a:tcPr/>
                </a:tc>
                <a:tc>
                  <a:txBody>
                    <a:bodyPr/>
                    <a:lstStyle/>
                    <a:p>
                      <a:endParaRPr lang="en-CA"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endParaRPr lang="en-CA" sz="1100" dirty="0">
                        <a:solidFill>
                          <a:schemeClr val="tx1"/>
                        </a:solidFill>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extLst>
                  <a:ext uri="{0D108BD9-81ED-4DB2-BD59-A6C34878D82A}">
                    <a16:rowId xmlns:a16="http://schemas.microsoft.com/office/drawing/2014/main" val="167471754"/>
                  </a:ext>
                </a:extLst>
              </a:tr>
            </a:tbl>
          </a:graphicData>
        </a:graphic>
      </p:graphicFrame>
    </p:spTree>
    <p:extLst>
      <p:ext uri="{BB962C8B-B14F-4D97-AF65-F5344CB8AC3E}">
        <p14:creationId xmlns:p14="http://schemas.microsoft.com/office/powerpoint/2010/main" val="68638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DD5AB-5DE3-614F-D1C8-6A7DD96CE0EE}"/>
              </a:ext>
            </a:extLst>
          </p:cNvPr>
          <p:cNvPicPr>
            <a:picLocks noChangeAspect="1"/>
          </p:cNvPicPr>
          <p:nvPr/>
        </p:nvPicPr>
        <p:blipFill>
          <a:blip r:embed="rId3"/>
          <a:stretch>
            <a:fillRect/>
          </a:stretch>
        </p:blipFill>
        <p:spPr>
          <a:xfrm>
            <a:off x="1828799" y="1002710"/>
            <a:ext cx="5858359" cy="3538293"/>
          </a:xfrm>
          <a:prstGeom prst="rect">
            <a:avLst/>
          </a:prstGeom>
        </p:spPr>
      </p:pic>
      <p:sp>
        <p:nvSpPr>
          <p:cNvPr id="4" name="Title 1">
            <a:extLst>
              <a:ext uri="{FF2B5EF4-FFF2-40B4-BE49-F238E27FC236}">
                <a16:creationId xmlns:a16="http://schemas.microsoft.com/office/drawing/2014/main" id="{D5DF33A5-36DE-20C3-93D1-A276BCADCE13}"/>
              </a:ext>
            </a:extLst>
          </p:cNvPr>
          <p:cNvSpPr>
            <a:spLocks noGrp="1"/>
          </p:cNvSpPr>
          <p:nvPr>
            <p:ph type="title"/>
          </p:nvPr>
        </p:nvSpPr>
        <p:spPr>
          <a:xfrm>
            <a:off x="457200" y="205978"/>
            <a:ext cx="8229600" cy="857250"/>
          </a:xfrm>
        </p:spPr>
        <p:txBody>
          <a:bodyPr>
            <a:normAutofit/>
          </a:bodyPr>
          <a:lstStyle/>
          <a:p>
            <a:r>
              <a:rPr lang="en-CA" sz="4000" dirty="0"/>
              <a:t>Portfolio value over the trading period</a:t>
            </a:r>
          </a:p>
        </p:txBody>
      </p:sp>
      <p:grpSp>
        <p:nvGrpSpPr>
          <p:cNvPr id="9" name="Group 8">
            <a:extLst>
              <a:ext uri="{FF2B5EF4-FFF2-40B4-BE49-F238E27FC236}">
                <a16:creationId xmlns:a16="http://schemas.microsoft.com/office/drawing/2014/main" id="{45768DEC-DAEA-3D4B-6EF7-EEC01470A8D8}"/>
              </a:ext>
            </a:extLst>
          </p:cNvPr>
          <p:cNvGrpSpPr/>
          <p:nvPr/>
        </p:nvGrpSpPr>
        <p:grpSpPr>
          <a:xfrm>
            <a:off x="6949440" y="1201596"/>
            <a:ext cx="1737360" cy="663620"/>
            <a:chOff x="6949440" y="1201596"/>
            <a:chExt cx="1737360" cy="663620"/>
          </a:xfrm>
        </p:grpSpPr>
        <p:sp>
          <p:nvSpPr>
            <p:cNvPr id="8" name="Oval 7">
              <a:extLst>
                <a:ext uri="{FF2B5EF4-FFF2-40B4-BE49-F238E27FC236}">
                  <a16:creationId xmlns:a16="http://schemas.microsoft.com/office/drawing/2014/main" id="{33AE2E2A-53B5-A348-9CEF-9B7961A7969A}"/>
                </a:ext>
              </a:extLst>
            </p:cNvPr>
            <p:cNvSpPr/>
            <p:nvPr/>
          </p:nvSpPr>
          <p:spPr>
            <a:xfrm>
              <a:off x="6949440" y="1201596"/>
              <a:ext cx="1645920" cy="6636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A412877B-A66F-982D-18D1-81DAA602F151}"/>
                </a:ext>
              </a:extLst>
            </p:cNvPr>
            <p:cNvSpPr txBox="1"/>
            <p:nvPr/>
          </p:nvSpPr>
          <p:spPr>
            <a:xfrm>
              <a:off x="7178040" y="1327198"/>
              <a:ext cx="1508760" cy="369332"/>
            </a:xfrm>
            <a:prstGeom prst="rect">
              <a:avLst/>
            </a:prstGeom>
            <a:noFill/>
          </p:spPr>
          <p:txBody>
            <a:bodyPr wrap="square" rtlCol="0">
              <a:spAutoFit/>
            </a:bodyPr>
            <a:lstStyle/>
            <a:p>
              <a:r>
                <a:rPr lang="en-CA" b="1" dirty="0"/>
                <a:t>$15,014.49</a:t>
              </a:r>
            </a:p>
          </p:txBody>
        </p:sp>
      </p:grpSp>
      <p:sp>
        <p:nvSpPr>
          <p:cNvPr id="10" name="Oval 9">
            <a:extLst>
              <a:ext uri="{FF2B5EF4-FFF2-40B4-BE49-F238E27FC236}">
                <a16:creationId xmlns:a16="http://schemas.microsoft.com/office/drawing/2014/main" id="{84FB1B20-87B8-D925-6FCD-D7D5BBA3FB74}"/>
              </a:ext>
            </a:extLst>
          </p:cNvPr>
          <p:cNvSpPr/>
          <p:nvPr/>
        </p:nvSpPr>
        <p:spPr>
          <a:xfrm>
            <a:off x="2079171" y="3559629"/>
            <a:ext cx="631372" cy="2830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5504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0275" y="209401"/>
            <a:ext cx="6829002" cy="857250"/>
          </a:xfrm>
        </p:spPr>
        <p:txBody>
          <a:bodyPr/>
          <a:lstStyle/>
          <a:p>
            <a:r>
              <a:rPr lang="en-US">
                <a:ea typeface="Lato" panose="020F0502020204030203" pitchFamily="34" charset="0"/>
                <a:cs typeface="Lato" panose="020F0502020204030203" pitchFamily="34" charset="0"/>
              </a:rPr>
              <a:t>Content</a:t>
            </a:r>
          </a:p>
        </p:txBody>
      </p:sp>
      <p:sp>
        <p:nvSpPr>
          <p:cNvPr id="3" name="Text Placeholder 2"/>
          <p:cNvSpPr>
            <a:spLocks noGrp="1"/>
          </p:cNvSpPr>
          <p:nvPr>
            <p:ph type="body" sz="quarter" idx="35"/>
          </p:nvPr>
        </p:nvSpPr>
        <p:spPr>
          <a:xfrm>
            <a:off x="1700619" y="1066651"/>
            <a:ext cx="6818658" cy="3681008"/>
          </a:xfrm>
        </p:spPr>
        <p:txBody>
          <a:bodyPr>
            <a:spAutoFit/>
          </a:bodyPr>
          <a:lstStyle/>
          <a:p>
            <a:pPr marL="342900" indent="-342900">
              <a:buFont typeface="Arial" panose="020B0604020202020204" pitchFamily="34" charset="0"/>
              <a:buChar char="•"/>
            </a:pPr>
            <a:r>
              <a:rPr lang="en-US" dirty="0">
                <a:ea typeface="Lato" panose="020F0502020204030203" pitchFamily="34" charset="0"/>
                <a:cs typeface="Lato" panose="020F0502020204030203" pitchFamily="34" charset="0"/>
              </a:rPr>
              <a:t>Executive Summary</a:t>
            </a:r>
          </a:p>
          <a:p>
            <a:pPr marL="342900" indent="-342900">
              <a:buFont typeface="Arial" panose="020B0604020202020204" pitchFamily="34" charset="0"/>
              <a:buChar char="•"/>
            </a:pPr>
            <a:r>
              <a:rPr lang="en-US" dirty="0">
                <a:ea typeface="Lato" panose="020F0502020204030203" pitchFamily="34" charset="0"/>
                <a:cs typeface="Lato" panose="020F0502020204030203" pitchFamily="34" charset="0"/>
              </a:rPr>
              <a:t>Intro</a:t>
            </a:r>
            <a:r>
              <a:rPr lang="en-US" altLang="zh-CN" dirty="0">
                <a:ea typeface="Lato" panose="020F0502020204030203" pitchFamily="34" charset="0"/>
                <a:cs typeface="Lato" panose="020F0502020204030203" pitchFamily="34" charset="0"/>
              </a:rPr>
              <a:t>duction – Algo Trading</a:t>
            </a:r>
          </a:p>
          <a:p>
            <a:pPr marL="342900" indent="-342900">
              <a:buFont typeface="Arial" panose="020B0604020202020204" pitchFamily="34" charset="0"/>
              <a:buChar char="•"/>
            </a:pPr>
            <a:r>
              <a:rPr lang="en-US" dirty="0">
                <a:ea typeface="Lato" panose="020F0502020204030203" pitchFamily="34" charset="0"/>
                <a:cs typeface="Lato" panose="020F0502020204030203" pitchFamily="34" charset="0"/>
              </a:rPr>
              <a:t>Benefits of Algo Trading</a:t>
            </a:r>
          </a:p>
          <a:p>
            <a:pPr marL="342900" indent="-342900">
              <a:buFont typeface="Arial" panose="020B0604020202020204" pitchFamily="34" charset="0"/>
              <a:buChar char="•"/>
            </a:pPr>
            <a:r>
              <a:rPr lang="en-US" dirty="0">
                <a:ea typeface="Lato" panose="020F0502020204030203" pitchFamily="34" charset="0"/>
                <a:cs typeface="Lato" panose="020F0502020204030203" pitchFamily="34" charset="0"/>
              </a:rPr>
              <a:t>Trading Strategy – Mean Reversion</a:t>
            </a:r>
          </a:p>
          <a:p>
            <a:pPr marL="342900" indent="-342900">
              <a:buFont typeface="Arial" panose="020B0604020202020204" pitchFamily="34" charset="0"/>
              <a:buChar char="•"/>
            </a:pPr>
            <a:r>
              <a:rPr lang="en-US" dirty="0">
                <a:ea typeface="Lato" panose="020F0502020204030203" pitchFamily="34" charset="0"/>
                <a:cs typeface="Lato" panose="020F0502020204030203" pitchFamily="34" charset="0"/>
              </a:rPr>
              <a:t>Pairs Trading</a:t>
            </a:r>
          </a:p>
          <a:p>
            <a:pPr marL="342900" indent="-342900">
              <a:buFont typeface="Arial" panose="020B0604020202020204" pitchFamily="34" charset="0"/>
              <a:buChar char="•"/>
            </a:pPr>
            <a:r>
              <a:rPr lang="en-US" dirty="0">
                <a:ea typeface="Lato" panose="020F0502020204030203" pitchFamily="34" charset="0"/>
                <a:cs typeface="Lato" panose="020F0502020204030203" pitchFamily="34" charset="0"/>
              </a:rPr>
              <a:t>Data Source</a:t>
            </a:r>
          </a:p>
          <a:p>
            <a:pPr marL="342900" indent="-342900">
              <a:buFont typeface="Arial" panose="020B0604020202020204" pitchFamily="34" charset="0"/>
              <a:buChar char="•"/>
            </a:pPr>
            <a:r>
              <a:rPr lang="en-US" dirty="0">
                <a:ea typeface="Lato" panose="020F0502020204030203" pitchFamily="34" charset="0"/>
                <a:cs typeface="Lato" panose="020F0502020204030203" pitchFamily="34" charset="0"/>
              </a:rPr>
              <a:t>Model Walkthrough</a:t>
            </a:r>
          </a:p>
          <a:p>
            <a:pPr marL="342900" indent="-342900">
              <a:buFont typeface="Arial" panose="020B0604020202020204" pitchFamily="34" charset="0"/>
              <a:buChar char="•"/>
            </a:pPr>
            <a:r>
              <a:rPr lang="en-US" dirty="0">
                <a:ea typeface="Lato" panose="020F0502020204030203" pitchFamily="34" charset="0"/>
                <a:cs typeface="Lato" panose="020F0502020204030203" pitchFamily="34" charset="0"/>
              </a:rPr>
              <a:t>Output</a:t>
            </a:r>
          </a:p>
          <a:p>
            <a:pPr marL="342900" indent="-342900">
              <a:buFont typeface="Arial" panose="020B0604020202020204" pitchFamily="34" charset="0"/>
              <a:buChar char="•"/>
            </a:pPr>
            <a:r>
              <a:rPr lang="en-US" dirty="0">
                <a:ea typeface="Lato" panose="020F0502020204030203" pitchFamily="34" charset="0"/>
                <a:cs typeface="Lato" panose="020F0502020204030203" pitchFamily="34" charset="0"/>
              </a:rPr>
              <a:t>Next Steps</a:t>
            </a:r>
          </a:p>
        </p:txBody>
      </p:sp>
    </p:spTree>
    <p:extLst>
      <p:ext uri="{BB962C8B-B14F-4D97-AF65-F5344CB8AC3E}">
        <p14:creationId xmlns:p14="http://schemas.microsoft.com/office/powerpoint/2010/main" val="3772737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D602FC-3810-C958-82ED-07F643F75A66}"/>
              </a:ext>
            </a:extLst>
          </p:cNvPr>
          <p:cNvPicPr>
            <a:picLocks noChangeAspect="1"/>
          </p:cNvPicPr>
          <p:nvPr/>
        </p:nvPicPr>
        <p:blipFill>
          <a:blip r:embed="rId3"/>
          <a:stretch>
            <a:fillRect/>
          </a:stretch>
        </p:blipFill>
        <p:spPr>
          <a:xfrm>
            <a:off x="2195736" y="941867"/>
            <a:ext cx="4680520" cy="3120347"/>
          </a:xfrm>
          <a:prstGeom prst="rect">
            <a:avLst/>
          </a:prstGeom>
        </p:spPr>
      </p:pic>
      <p:sp>
        <p:nvSpPr>
          <p:cNvPr id="3" name="Title 1">
            <a:extLst>
              <a:ext uri="{FF2B5EF4-FFF2-40B4-BE49-F238E27FC236}">
                <a16:creationId xmlns:a16="http://schemas.microsoft.com/office/drawing/2014/main" id="{D5F68C77-0300-DF9D-A710-E71BD5463368}"/>
              </a:ext>
            </a:extLst>
          </p:cNvPr>
          <p:cNvSpPr>
            <a:spLocks noGrp="1"/>
          </p:cNvSpPr>
          <p:nvPr>
            <p:ph type="title"/>
          </p:nvPr>
        </p:nvSpPr>
        <p:spPr>
          <a:xfrm>
            <a:off x="457200" y="205978"/>
            <a:ext cx="8229600" cy="857250"/>
          </a:xfrm>
        </p:spPr>
        <p:txBody>
          <a:bodyPr>
            <a:normAutofit/>
          </a:bodyPr>
          <a:lstStyle/>
          <a:p>
            <a:r>
              <a:rPr lang="en-CA" sz="4000" dirty="0"/>
              <a:t>Our Return vs S&amp;P 500 Index</a:t>
            </a:r>
          </a:p>
        </p:txBody>
      </p:sp>
    </p:spTree>
    <p:extLst>
      <p:ext uri="{BB962C8B-B14F-4D97-AF65-F5344CB8AC3E}">
        <p14:creationId xmlns:p14="http://schemas.microsoft.com/office/powerpoint/2010/main" val="2294490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8" name="Google Shape;1858;p37"/>
          <p:cNvSpPr txBox="1">
            <a:spLocks noGrp="1"/>
          </p:cNvSpPr>
          <p:nvPr>
            <p:ph type="title"/>
          </p:nvPr>
        </p:nvSpPr>
        <p:spPr>
          <a:xfrm>
            <a:off x="457200" y="197081"/>
            <a:ext cx="8229600" cy="800189"/>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4000" dirty="0"/>
              <a:t>Next steps</a:t>
            </a:r>
            <a:endParaRPr sz="4000" dirty="0"/>
          </a:p>
        </p:txBody>
      </p:sp>
      <p:grpSp>
        <p:nvGrpSpPr>
          <p:cNvPr id="1878" name="Google Shape;1878;p37"/>
          <p:cNvGrpSpPr/>
          <p:nvPr/>
        </p:nvGrpSpPr>
        <p:grpSpPr>
          <a:xfrm>
            <a:off x="2165562" y="70428"/>
            <a:ext cx="1128372" cy="1045523"/>
            <a:chOff x="1188850" y="432475"/>
            <a:chExt cx="1188925" cy="1058925"/>
          </a:xfrm>
        </p:grpSpPr>
        <p:sp>
          <p:nvSpPr>
            <p:cNvPr id="1879" name="Google Shape;1879;p37"/>
            <p:cNvSpPr/>
            <p:nvPr/>
          </p:nvSpPr>
          <p:spPr>
            <a:xfrm>
              <a:off x="1746975" y="1078000"/>
              <a:ext cx="458525" cy="413400"/>
            </a:xfrm>
            <a:custGeom>
              <a:avLst/>
              <a:gdLst/>
              <a:ahLst/>
              <a:cxnLst/>
              <a:rect l="l" t="t" r="r" b="b"/>
              <a:pathLst>
                <a:path w="18341" h="16536" extrusionOk="0">
                  <a:moveTo>
                    <a:pt x="0" y="0"/>
                  </a:moveTo>
                  <a:lnTo>
                    <a:pt x="13845" y="15959"/>
                  </a:lnTo>
                  <a:lnTo>
                    <a:pt x="14025" y="16087"/>
                  </a:lnTo>
                  <a:lnTo>
                    <a:pt x="14204" y="16189"/>
                  </a:lnTo>
                  <a:lnTo>
                    <a:pt x="14383" y="16279"/>
                  </a:lnTo>
                  <a:lnTo>
                    <a:pt x="14575" y="16369"/>
                  </a:lnTo>
                  <a:lnTo>
                    <a:pt x="14755" y="16433"/>
                  </a:lnTo>
                  <a:lnTo>
                    <a:pt x="14947" y="16471"/>
                  </a:lnTo>
                  <a:lnTo>
                    <a:pt x="15139" y="16509"/>
                  </a:lnTo>
                  <a:lnTo>
                    <a:pt x="15331" y="16535"/>
                  </a:lnTo>
                  <a:lnTo>
                    <a:pt x="15702" y="16535"/>
                  </a:lnTo>
                  <a:lnTo>
                    <a:pt x="15895" y="16522"/>
                  </a:lnTo>
                  <a:lnTo>
                    <a:pt x="16074" y="16484"/>
                  </a:lnTo>
                  <a:lnTo>
                    <a:pt x="16266" y="16445"/>
                  </a:lnTo>
                  <a:lnTo>
                    <a:pt x="16445" y="16394"/>
                  </a:lnTo>
                  <a:lnTo>
                    <a:pt x="16612" y="16330"/>
                  </a:lnTo>
                  <a:lnTo>
                    <a:pt x="16791" y="16241"/>
                  </a:lnTo>
                  <a:lnTo>
                    <a:pt x="16958" y="16164"/>
                  </a:lnTo>
                  <a:lnTo>
                    <a:pt x="17111" y="16061"/>
                  </a:lnTo>
                  <a:lnTo>
                    <a:pt x="17265" y="15946"/>
                  </a:lnTo>
                  <a:lnTo>
                    <a:pt x="17406" y="15831"/>
                  </a:lnTo>
                  <a:lnTo>
                    <a:pt x="17547" y="15703"/>
                  </a:lnTo>
                  <a:lnTo>
                    <a:pt x="17675" y="15562"/>
                  </a:lnTo>
                  <a:lnTo>
                    <a:pt x="17790" y="15421"/>
                  </a:lnTo>
                  <a:lnTo>
                    <a:pt x="17905" y="15267"/>
                  </a:lnTo>
                  <a:lnTo>
                    <a:pt x="17995" y="15101"/>
                  </a:lnTo>
                  <a:lnTo>
                    <a:pt x="18085" y="14921"/>
                  </a:lnTo>
                  <a:lnTo>
                    <a:pt x="18162" y="14742"/>
                  </a:lnTo>
                  <a:lnTo>
                    <a:pt x="18226" y="14563"/>
                  </a:lnTo>
                  <a:lnTo>
                    <a:pt x="18277" y="14371"/>
                  </a:lnTo>
                  <a:lnTo>
                    <a:pt x="18315" y="14166"/>
                  </a:lnTo>
                  <a:lnTo>
                    <a:pt x="18341" y="13961"/>
                  </a:lnTo>
                  <a:lnTo>
                    <a:pt x="18341" y="13743"/>
                  </a:lnTo>
                  <a:lnTo>
                    <a:pt x="18341" y="0"/>
                  </a:lnTo>
                  <a:close/>
                </a:path>
              </a:pathLst>
            </a:custGeom>
            <a:solidFill>
              <a:srgbClr val="FF7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a:off x="1559650" y="861850"/>
              <a:ext cx="746075" cy="429725"/>
            </a:xfrm>
            <a:custGeom>
              <a:avLst/>
              <a:gdLst/>
              <a:ahLst/>
              <a:cxnLst/>
              <a:rect l="l" t="t" r="r" b="b"/>
              <a:pathLst>
                <a:path w="29843" h="17189" extrusionOk="0">
                  <a:moveTo>
                    <a:pt x="6699" y="1"/>
                  </a:moveTo>
                  <a:lnTo>
                    <a:pt x="6353" y="14"/>
                  </a:lnTo>
                  <a:lnTo>
                    <a:pt x="6007" y="39"/>
                  </a:lnTo>
                  <a:lnTo>
                    <a:pt x="5674" y="78"/>
                  </a:lnTo>
                  <a:lnTo>
                    <a:pt x="5354" y="142"/>
                  </a:lnTo>
                  <a:lnTo>
                    <a:pt x="5021" y="206"/>
                  </a:lnTo>
                  <a:lnTo>
                    <a:pt x="4701" y="295"/>
                  </a:lnTo>
                  <a:lnTo>
                    <a:pt x="4394" y="411"/>
                  </a:lnTo>
                  <a:lnTo>
                    <a:pt x="4086" y="526"/>
                  </a:lnTo>
                  <a:lnTo>
                    <a:pt x="3792" y="667"/>
                  </a:lnTo>
                  <a:lnTo>
                    <a:pt x="3510" y="808"/>
                  </a:lnTo>
                  <a:lnTo>
                    <a:pt x="3228" y="974"/>
                  </a:lnTo>
                  <a:lnTo>
                    <a:pt x="2959" y="1141"/>
                  </a:lnTo>
                  <a:lnTo>
                    <a:pt x="2690" y="1333"/>
                  </a:lnTo>
                  <a:lnTo>
                    <a:pt x="2434" y="1525"/>
                  </a:lnTo>
                  <a:lnTo>
                    <a:pt x="2191" y="1743"/>
                  </a:lnTo>
                  <a:lnTo>
                    <a:pt x="1960" y="1960"/>
                  </a:lnTo>
                  <a:lnTo>
                    <a:pt x="1742" y="2191"/>
                  </a:lnTo>
                  <a:lnTo>
                    <a:pt x="1537" y="2434"/>
                  </a:lnTo>
                  <a:lnTo>
                    <a:pt x="1332" y="2690"/>
                  </a:lnTo>
                  <a:lnTo>
                    <a:pt x="1140" y="2947"/>
                  </a:lnTo>
                  <a:lnTo>
                    <a:pt x="974" y="3228"/>
                  </a:lnTo>
                  <a:lnTo>
                    <a:pt x="807" y="3510"/>
                  </a:lnTo>
                  <a:lnTo>
                    <a:pt x="666" y="3792"/>
                  </a:lnTo>
                  <a:lnTo>
                    <a:pt x="526" y="4087"/>
                  </a:lnTo>
                  <a:lnTo>
                    <a:pt x="410" y="4394"/>
                  </a:lnTo>
                  <a:lnTo>
                    <a:pt x="308" y="4701"/>
                  </a:lnTo>
                  <a:lnTo>
                    <a:pt x="218" y="5021"/>
                  </a:lnTo>
                  <a:lnTo>
                    <a:pt x="141" y="5342"/>
                  </a:lnTo>
                  <a:lnTo>
                    <a:pt x="77" y="5675"/>
                  </a:lnTo>
                  <a:lnTo>
                    <a:pt x="39" y="6008"/>
                  </a:lnTo>
                  <a:lnTo>
                    <a:pt x="13" y="6354"/>
                  </a:lnTo>
                  <a:lnTo>
                    <a:pt x="0" y="6699"/>
                  </a:lnTo>
                  <a:lnTo>
                    <a:pt x="0" y="10490"/>
                  </a:lnTo>
                  <a:lnTo>
                    <a:pt x="13" y="10836"/>
                  </a:lnTo>
                  <a:lnTo>
                    <a:pt x="39" y="11182"/>
                  </a:lnTo>
                  <a:lnTo>
                    <a:pt x="77" y="11515"/>
                  </a:lnTo>
                  <a:lnTo>
                    <a:pt x="141" y="11848"/>
                  </a:lnTo>
                  <a:lnTo>
                    <a:pt x="218" y="12168"/>
                  </a:lnTo>
                  <a:lnTo>
                    <a:pt x="308" y="12488"/>
                  </a:lnTo>
                  <a:lnTo>
                    <a:pt x="410" y="12796"/>
                  </a:lnTo>
                  <a:lnTo>
                    <a:pt x="526" y="13103"/>
                  </a:lnTo>
                  <a:lnTo>
                    <a:pt x="666" y="13398"/>
                  </a:lnTo>
                  <a:lnTo>
                    <a:pt x="807" y="13680"/>
                  </a:lnTo>
                  <a:lnTo>
                    <a:pt x="974" y="13961"/>
                  </a:lnTo>
                  <a:lnTo>
                    <a:pt x="1140" y="14230"/>
                  </a:lnTo>
                  <a:lnTo>
                    <a:pt x="1332" y="14499"/>
                  </a:lnTo>
                  <a:lnTo>
                    <a:pt x="1537" y="14755"/>
                  </a:lnTo>
                  <a:lnTo>
                    <a:pt x="1742" y="14999"/>
                  </a:lnTo>
                  <a:lnTo>
                    <a:pt x="1960" y="15229"/>
                  </a:lnTo>
                  <a:lnTo>
                    <a:pt x="2191" y="15447"/>
                  </a:lnTo>
                  <a:lnTo>
                    <a:pt x="2434" y="15665"/>
                  </a:lnTo>
                  <a:lnTo>
                    <a:pt x="2690" y="15857"/>
                  </a:lnTo>
                  <a:lnTo>
                    <a:pt x="2959" y="16049"/>
                  </a:lnTo>
                  <a:lnTo>
                    <a:pt x="3228" y="16216"/>
                  </a:lnTo>
                  <a:lnTo>
                    <a:pt x="3510" y="16382"/>
                  </a:lnTo>
                  <a:lnTo>
                    <a:pt x="3792" y="16523"/>
                  </a:lnTo>
                  <a:lnTo>
                    <a:pt x="4086" y="16664"/>
                  </a:lnTo>
                  <a:lnTo>
                    <a:pt x="4394" y="16779"/>
                  </a:lnTo>
                  <a:lnTo>
                    <a:pt x="4701" y="16882"/>
                  </a:lnTo>
                  <a:lnTo>
                    <a:pt x="5021" y="16971"/>
                  </a:lnTo>
                  <a:lnTo>
                    <a:pt x="5354" y="17048"/>
                  </a:lnTo>
                  <a:lnTo>
                    <a:pt x="5674" y="17112"/>
                  </a:lnTo>
                  <a:lnTo>
                    <a:pt x="6007" y="17151"/>
                  </a:lnTo>
                  <a:lnTo>
                    <a:pt x="6353" y="17176"/>
                  </a:lnTo>
                  <a:lnTo>
                    <a:pt x="6699" y="17189"/>
                  </a:lnTo>
                  <a:lnTo>
                    <a:pt x="23144" y="17189"/>
                  </a:lnTo>
                  <a:lnTo>
                    <a:pt x="23490" y="17176"/>
                  </a:lnTo>
                  <a:lnTo>
                    <a:pt x="23836" y="17151"/>
                  </a:lnTo>
                  <a:lnTo>
                    <a:pt x="24169" y="17112"/>
                  </a:lnTo>
                  <a:lnTo>
                    <a:pt x="24502" y="17048"/>
                  </a:lnTo>
                  <a:lnTo>
                    <a:pt x="24822" y="16971"/>
                  </a:lnTo>
                  <a:lnTo>
                    <a:pt x="25142" y="16882"/>
                  </a:lnTo>
                  <a:lnTo>
                    <a:pt x="25450" y="16779"/>
                  </a:lnTo>
                  <a:lnTo>
                    <a:pt x="25757" y="16664"/>
                  </a:lnTo>
                  <a:lnTo>
                    <a:pt x="26052" y="16523"/>
                  </a:lnTo>
                  <a:lnTo>
                    <a:pt x="26333" y="16382"/>
                  </a:lnTo>
                  <a:lnTo>
                    <a:pt x="26615" y="16216"/>
                  </a:lnTo>
                  <a:lnTo>
                    <a:pt x="26897" y="16049"/>
                  </a:lnTo>
                  <a:lnTo>
                    <a:pt x="27153" y="15857"/>
                  </a:lnTo>
                  <a:lnTo>
                    <a:pt x="27409" y="15665"/>
                  </a:lnTo>
                  <a:lnTo>
                    <a:pt x="27653" y="15447"/>
                  </a:lnTo>
                  <a:lnTo>
                    <a:pt x="27883" y="15229"/>
                  </a:lnTo>
                  <a:lnTo>
                    <a:pt x="28101" y="14999"/>
                  </a:lnTo>
                  <a:lnTo>
                    <a:pt x="28319" y="14755"/>
                  </a:lnTo>
                  <a:lnTo>
                    <a:pt x="28511" y="14499"/>
                  </a:lnTo>
                  <a:lnTo>
                    <a:pt x="28703" y="14230"/>
                  </a:lnTo>
                  <a:lnTo>
                    <a:pt x="28869" y="13961"/>
                  </a:lnTo>
                  <a:lnTo>
                    <a:pt x="29036" y="13680"/>
                  </a:lnTo>
                  <a:lnTo>
                    <a:pt x="29190" y="13398"/>
                  </a:lnTo>
                  <a:lnTo>
                    <a:pt x="29318" y="13103"/>
                  </a:lnTo>
                  <a:lnTo>
                    <a:pt x="29433" y="12796"/>
                  </a:lnTo>
                  <a:lnTo>
                    <a:pt x="29548" y="12488"/>
                  </a:lnTo>
                  <a:lnTo>
                    <a:pt x="29638" y="12168"/>
                  </a:lnTo>
                  <a:lnTo>
                    <a:pt x="29702" y="11848"/>
                  </a:lnTo>
                  <a:lnTo>
                    <a:pt x="29766" y="11515"/>
                  </a:lnTo>
                  <a:lnTo>
                    <a:pt x="29804" y="11182"/>
                  </a:lnTo>
                  <a:lnTo>
                    <a:pt x="29830" y="10836"/>
                  </a:lnTo>
                  <a:lnTo>
                    <a:pt x="29843" y="10490"/>
                  </a:lnTo>
                  <a:lnTo>
                    <a:pt x="29843" y="6699"/>
                  </a:lnTo>
                  <a:lnTo>
                    <a:pt x="29830" y="6354"/>
                  </a:lnTo>
                  <a:lnTo>
                    <a:pt x="29804" y="6008"/>
                  </a:lnTo>
                  <a:lnTo>
                    <a:pt x="29766" y="5675"/>
                  </a:lnTo>
                  <a:lnTo>
                    <a:pt x="29702" y="5342"/>
                  </a:lnTo>
                  <a:lnTo>
                    <a:pt x="29638" y="5021"/>
                  </a:lnTo>
                  <a:lnTo>
                    <a:pt x="29548" y="4701"/>
                  </a:lnTo>
                  <a:lnTo>
                    <a:pt x="29433" y="4394"/>
                  </a:lnTo>
                  <a:lnTo>
                    <a:pt x="29318" y="4087"/>
                  </a:lnTo>
                  <a:lnTo>
                    <a:pt x="29190" y="3792"/>
                  </a:lnTo>
                  <a:lnTo>
                    <a:pt x="29036" y="3510"/>
                  </a:lnTo>
                  <a:lnTo>
                    <a:pt x="28869" y="3228"/>
                  </a:lnTo>
                  <a:lnTo>
                    <a:pt x="28703" y="2947"/>
                  </a:lnTo>
                  <a:lnTo>
                    <a:pt x="28511" y="2690"/>
                  </a:lnTo>
                  <a:lnTo>
                    <a:pt x="28319" y="2434"/>
                  </a:lnTo>
                  <a:lnTo>
                    <a:pt x="28101" y="2191"/>
                  </a:lnTo>
                  <a:lnTo>
                    <a:pt x="27883" y="1960"/>
                  </a:lnTo>
                  <a:lnTo>
                    <a:pt x="27653" y="1743"/>
                  </a:lnTo>
                  <a:lnTo>
                    <a:pt x="27409" y="1525"/>
                  </a:lnTo>
                  <a:lnTo>
                    <a:pt x="27153" y="1333"/>
                  </a:lnTo>
                  <a:lnTo>
                    <a:pt x="26897" y="1141"/>
                  </a:lnTo>
                  <a:lnTo>
                    <a:pt x="26615" y="974"/>
                  </a:lnTo>
                  <a:lnTo>
                    <a:pt x="26333" y="808"/>
                  </a:lnTo>
                  <a:lnTo>
                    <a:pt x="26052" y="667"/>
                  </a:lnTo>
                  <a:lnTo>
                    <a:pt x="25757" y="526"/>
                  </a:lnTo>
                  <a:lnTo>
                    <a:pt x="25450" y="411"/>
                  </a:lnTo>
                  <a:lnTo>
                    <a:pt x="25142" y="295"/>
                  </a:lnTo>
                  <a:lnTo>
                    <a:pt x="24822" y="206"/>
                  </a:lnTo>
                  <a:lnTo>
                    <a:pt x="24502" y="142"/>
                  </a:lnTo>
                  <a:lnTo>
                    <a:pt x="24169" y="78"/>
                  </a:lnTo>
                  <a:lnTo>
                    <a:pt x="23836" y="39"/>
                  </a:lnTo>
                  <a:lnTo>
                    <a:pt x="23490" y="14"/>
                  </a:lnTo>
                  <a:lnTo>
                    <a:pt x="231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a:off x="1188850" y="444325"/>
              <a:ext cx="1188925" cy="915150"/>
            </a:xfrm>
            <a:custGeom>
              <a:avLst/>
              <a:gdLst/>
              <a:ahLst/>
              <a:cxnLst/>
              <a:rect l="l" t="t" r="r" b="b"/>
              <a:pathLst>
                <a:path w="47557" h="36606" extrusionOk="0">
                  <a:moveTo>
                    <a:pt x="18560" y="0"/>
                  </a:moveTo>
                  <a:lnTo>
                    <a:pt x="18239" y="13"/>
                  </a:lnTo>
                  <a:lnTo>
                    <a:pt x="17932" y="52"/>
                  </a:lnTo>
                  <a:lnTo>
                    <a:pt x="17625" y="90"/>
                  </a:lnTo>
                  <a:lnTo>
                    <a:pt x="17317" y="128"/>
                  </a:lnTo>
                  <a:lnTo>
                    <a:pt x="17010" y="192"/>
                  </a:lnTo>
                  <a:lnTo>
                    <a:pt x="16715" y="256"/>
                  </a:lnTo>
                  <a:lnTo>
                    <a:pt x="16421" y="346"/>
                  </a:lnTo>
                  <a:lnTo>
                    <a:pt x="16126" y="436"/>
                  </a:lnTo>
                  <a:lnTo>
                    <a:pt x="15844" y="525"/>
                  </a:lnTo>
                  <a:lnTo>
                    <a:pt x="15562" y="641"/>
                  </a:lnTo>
                  <a:lnTo>
                    <a:pt x="15281" y="756"/>
                  </a:lnTo>
                  <a:lnTo>
                    <a:pt x="15012" y="884"/>
                  </a:lnTo>
                  <a:lnTo>
                    <a:pt x="14743" y="1012"/>
                  </a:lnTo>
                  <a:lnTo>
                    <a:pt x="14487" y="1166"/>
                  </a:lnTo>
                  <a:lnTo>
                    <a:pt x="14230" y="1319"/>
                  </a:lnTo>
                  <a:lnTo>
                    <a:pt x="13974" y="1473"/>
                  </a:lnTo>
                  <a:lnTo>
                    <a:pt x="13731" y="1640"/>
                  </a:lnTo>
                  <a:lnTo>
                    <a:pt x="13488" y="1819"/>
                  </a:lnTo>
                  <a:lnTo>
                    <a:pt x="13257" y="2011"/>
                  </a:lnTo>
                  <a:lnTo>
                    <a:pt x="13039" y="2203"/>
                  </a:lnTo>
                  <a:lnTo>
                    <a:pt x="12822" y="2395"/>
                  </a:lnTo>
                  <a:lnTo>
                    <a:pt x="12604" y="2600"/>
                  </a:lnTo>
                  <a:lnTo>
                    <a:pt x="12399" y="2818"/>
                  </a:lnTo>
                  <a:lnTo>
                    <a:pt x="12194" y="3036"/>
                  </a:lnTo>
                  <a:lnTo>
                    <a:pt x="12015" y="3266"/>
                  </a:lnTo>
                  <a:lnTo>
                    <a:pt x="11823" y="3497"/>
                  </a:lnTo>
                  <a:lnTo>
                    <a:pt x="11656" y="3740"/>
                  </a:lnTo>
                  <a:lnTo>
                    <a:pt x="11477" y="3984"/>
                  </a:lnTo>
                  <a:lnTo>
                    <a:pt x="11323" y="4227"/>
                  </a:lnTo>
                  <a:lnTo>
                    <a:pt x="11169" y="4483"/>
                  </a:lnTo>
                  <a:lnTo>
                    <a:pt x="11028" y="4752"/>
                  </a:lnTo>
                  <a:lnTo>
                    <a:pt x="10772" y="4714"/>
                  </a:lnTo>
                  <a:lnTo>
                    <a:pt x="10503" y="4675"/>
                  </a:lnTo>
                  <a:lnTo>
                    <a:pt x="10234" y="4650"/>
                  </a:lnTo>
                  <a:lnTo>
                    <a:pt x="9965" y="4650"/>
                  </a:lnTo>
                  <a:lnTo>
                    <a:pt x="9671" y="4662"/>
                  </a:lnTo>
                  <a:lnTo>
                    <a:pt x="9376" y="4675"/>
                  </a:lnTo>
                  <a:lnTo>
                    <a:pt x="9095" y="4714"/>
                  </a:lnTo>
                  <a:lnTo>
                    <a:pt x="8813" y="4765"/>
                  </a:lnTo>
                  <a:lnTo>
                    <a:pt x="8544" y="4829"/>
                  </a:lnTo>
                  <a:lnTo>
                    <a:pt x="8275" y="4906"/>
                  </a:lnTo>
                  <a:lnTo>
                    <a:pt x="8006" y="4995"/>
                  </a:lnTo>
                  <a:lnTo>
                    <a:pt x="7750" y="5098"/>
                  </a:lnTo>
                  <a:lnTo>
                    <a:pt x="7494" y="5213"/>
                  </a:lnTo>
                  <a:lnTo>
                    <a:pt x="7250" y="5341"/>
                  </a:lnTo>
                  <a:lnTo>
                    <a:pt x="7007" y="5469"/>
                  </a:lnTo>
                  <a:lnTo>
                    <a:pt x="6776" y="5623"/>
                  </a:lnTo>
                  <a:lnTo>
                    <a:pt x="6559" y="5777"/>
                  </a:lnTo>
                  <a:lnTo>
                    <a:pt x="6341" y="5943"/>
                  </a:lnTo>
                  <a:lnTo>
                    <a:pt x="6136" y="6122"/>
                  </a:lnTo>
                  <a:lnTo>
                    <a:pt x="5944" y="6315"/>
                  </a:lnTo>
                  <a:lnTo>
                    <a:pt x="5752" y="6520"/>
                  </a:lnTo>
                  <a:lnTo>
                    <a:pt x="5572" y="6724"/>
                  </a:lnTo>
                  <a:lnTo>
                    <a:pt x="5406" y="6942"/>
                  </a:lnTo>
                  <a:lnTo>
                    <a:pt x="5239" y="7160"/>
                  </a:lnTo>
                  <a:lnTo>
                    <a:pt x="5098" y="7390"/>
                  </a:lnTo>
                  <a:lnTo>
                    <a:pt x="4958" y="7634"/>
                  </a:lnTo>
                  <a:lnTo>
                    <a:pt x="4829" y="7877"/>
                  </a:lnTo>
                  <a:lnTo>
                    <a:pt x="4714" y="8120"/>
                  </a:lnTo>
                  <a:lnTo>
                    <a:pt x="4612" y="8389"/>
                  </a:lnTo>
                  <a:lnTo>
                    <a:pt x="4522" y="8646"/>
                  </a:lnTo>
                  <a:lnTo>
                    <a:pt x="4445" y="8915"/>
                  </a:lnTo>
                  <a:lnTo>
                    <a:pt x="4381" y="9196"/>
                  </a:lnTo>
                  <a:lnTo>
                    <a:pt x="4330" y="9478"/>
                  </a:lnTo>
                  <a:lnTo>
                    <a:pt x="4304" y="9760"/>
                  </a:lnTo>
                  <a:lnTo>
                    <a:pt x="4279" y="10054"/>
                  </a:lnTo>
                  <a:lnTo>
                    <a:pt x="4266" y="10349"/>
                  </a:lnTo>
                  <a:lnTo>
                    <a:pt x="4279" y="10618"/>
                  </a:lnTo>
                  <a:lnTo>
                    <a:pt x="4292" y="10887"/>
                  </a:lnTo>
                  <a:lnTo>
                    <a:pt x="4330" y="11156"/>
                  </a:lnTo>
                  <a:lnTo>
                    <a:pt x="4381" y="11425"/>
                  </a:lnTo>
                  <a:lnTo>
                    <a:pt x="4138" y="11579"/>
                  </a:lnTo>
                  <a:lnTo>
                    <a:pt x="3895" y="11732"/>
                  </a:lnTo>
                  <a:lnTo>
                    <a:pt x="3664" y="11899"/>
                  </a:lnTo>
                  <a:lnTo>
                    <a:pt x="3433" y="12078"/>
                  </a:lnTo>
                  <a:lnTo>
                    <a:pt x="3216" y="12257"/>
                  </a:lnTo>
                  <a:lnTo>
                    <a:pt x="2998" y="12450"/>
                  </a:lnTo>
                  <a:lnTo>
                    <a:pt x="2793" y="12642"/>
                  </a:lnTo>
                  <a:lnTo>
                    <a:pt x="2588" y="12834"/>
                  </a:lnTo>
                  <a:lnTo>
                    <a:pt x="2396" y="13039"/>
                  </a:lnTo>
                  <a:lnTo>
                    <a:pt x="2204" y="13256"/>
                  </a:lnTo>
                  <a:lnTo>
                    <a:pt x="2012" y="13474"/>
                  </a:lnTo>
                  <a:lnTo>
                    <a:pt x="1845" y="13705"/>
                  </a:lnTo>
                  <a:lnTo>
                    <a:pt x="1666" y="13922"/>
                  </a:lnTo>
                  <a:lnTo>
                    <a:pt x="1512" y="14166"/>
                  </a:lnTo>
                  <a:lnTo>
                    <a:pt x="1359" y="14409"/>
                  </a:lnTo>
                  <a:lnTo>
                    <a:pt x="1205" y="14653"/>
                  </a:lnTo>
                  <a:lnTo>
                    <a:pt x="1064" y="14896"/>
                  </a:lnTo>
                  <a:lnTo>
                    <a:pt x="936" y="15152"/>
                  </a:lnTo>
                  <a:lnTo>
                    <a:pt x="808" y="15421"/>
                  </a:lnTo>
                  <a:lnTo>
                    <a:pt x="693" y="15677"/>
                  </a:lnTo>
                  <a:lnTo>
                    <a:pt x="590" y="15946"/>
                  </a:lnTo>
                  <a:lnTo>
                    <a:pt x="488" y="16215"/>
                  </a:lnTo>
                  <a:lnTo>
                    <a:pt x="398" y="16497"/>
                  </a:lnTo>
                  <a:lnTo>
                    <a:pt x="321" y="16779"/>
                  </a:lnTo>
                  <a:lnTo>
                    <a:pt x="244" y="17060"/>
                  </a:lnTo>
                  <a:lnTo>
                    <a:pt x="180" y="17355"/>
                  </a:lnTo>
                  <a:lnTo>
                    <a:pt x="129" y="17650"/>
                  </a:lnTo>
                  <a:lnTo>
                    <a:pt x="78" y="17944"/>
                  </a:lnTo>
                  <a:lnTo>
                    <a:pt x="39" y="18239"/>
                  </a:lnTo>
                  <a:lnTo>
                    <a:pt x="14" y="18533"/>
                  </a:lnTo>
                  <a:lnTo>
                    <a:pt x="1" y="18841"/>
                  </a:lnTo>
                  <a:lnTo>
                    <a:pt x="1" y="19148"/>
                  </a:lnTo>
                  <a:lnTo>
                    <a:pt x="1" y="19468"/>
                  </a:lnTo>
                  <a:lnTo>
                    <a:pt x="27" y="19788"/>
                  </a:lnTo>
                  <a:lnTo>
                    <a:pt x="52" y="20096"/>
                  </a:lnTo>
                  <a:lnTo>
                    <a:pt x="91" y="20403"/>
                  </a:lnTo>
                  <a:lnTo>
                    <a:pt x="129" y="20711"/>
                  </a:lnTo>
                  <a:lnTo>
                    <a:pt x="193" y="21018"/>
                  </a:lnTo>
                  <a:lnTo>
                    <a:pt x="257" y="21313"/>
                  </a:lnTo>
                  <a:lnTo>
                    <a:pt x="334" y="21607"/>
                  </a:lnTo>
                  <a:lnTo>
                    <a:pt x="424" y="21902"/>
                  </a:lnTo>
                  <a:lnTo>
                    <a:pt x="526" y="22184"/>
                  </a:lnTo>
                  <a:lnTo>
                    <a:pt x="629" y="22465"/>
                  </a:lnTo>
                  <a:lnTo>
                    <a:pt x="744" y="22747"/>
                  </a:lnTo>
                  <a:lnTo>
                    <a:pt x="872" y="23016"/>
                  </a:lnTo>
                  <a:lnTo>
                    <a:pt x="1000" y="23285"/>
                  </a:lnTo>
                  <a:lnTo>
                    <a:pt x="1154" y="23554"/>
                  </a:lnTo>
                  <a:lnTo>
                    <a:pt x="1295" y="23810"/>
                  </a:lnTo>
                  <a:lnTo>
                    <a:pt x="1461" y="24066"/>
                  </a:lnTo>
                  <a:lnTo>
                    <a:pt x="1628" y="24310"/>
                  </a:lnTo>
                  <a:lnTo>
                    <a:pt x="1794" y="24553"/>
                  </a:lnTo>
                  <a:lnTo>
                    <a:pt x="1986" y="24784"/>
                  </a:lnTo>
                  <a:lnTo>
                    <a:pt x="2165" y="25014"/>
                  </a:lnTo>
                  <a:lnTo>
                    <a:pt x="2370" y="25232"/>
                  </a:lnTo>
                  <a:lnTo>
                    <a:pt x="2575" y="25450"/>
                  </a:lnTo>
                  <a:lnTo>
                    <a:pt x="2780" y="25655"/>
                  </a:lnTo>
                  <a:lnTo>
                    <a:pt x="2998" y="25859"/>
                  </a:lnTo>
                  <a:lnTo>
                    <a:pt x="3229" y="26052"/>
                  </a:lnTo>
                  <a:lnTo>
                    <a:pt x="3459" y="26244"/>
                  </a:lnTo>
                  <a:lnTo>
                    <a:pt x="3690" y="26423"/>
                  </a:lnTo>
                  <a:lnTo>
                    <a:pt x="3933" y="26589"/>
                  </a:lnTo>
                  <a:lnTo>
                    <a:pt x="4176" y="26756"/>
                  </a:lnTo>
                  <a:lnTo>
                    <a:pt x="4432" y="26910"/>
                  </a:lnTo>
                  <a:lnTo>
                    <a:pt x="4701" y="27063"/>
                  </a:lnTo>
                  <a:lnTo>
                    <a:pt x="4599" y="27320"/>
                  </a:lnTo>
                  <a:lnTo>
                    <a:pt x="4509" y="27576"/>
                  </a:lnTo>
                  <a:lnTo>
                    <a:pt x="4445" y="27832"/>
                  </a:lnTo>
                  <a:lnTo>
                    <a:pt x="4381" y="28101"/>
                  </a:lnTo>
                  <a:lnTo>
                    <a:pt x="4330" y="28370"/>
                  </a:lnTo>
                  <a:lnTo>
                    <a:pt x="4304" y="28652"/>
                  </a:lnTo>
                  <a:lnTo>
                    <a:pt x="4279" y="28933"/>
                  </a:lnTo>
                  <a:lnTo>
                    <a:pt x="4266" y="29215"/>
                  </a:lnTo>
                  <a:lnTo>
                    <a:pt x="4279" y="29510"/>
                  </a:lnTo>
                  <a:lnTo>
                    <a:pt x="4304" y="29804"/>
                  </a:lnTo>
                  <a:lnTo>
                    <a:pt x="4330" y="30086"/>
                  </a:lnTo>
                  <a:lnTo>
                    <a:pt x="4381" y="30368"/>
                  </a:lnTo>
                  <a:lnTo>
                    <a:pt x="4445" y="30637"/>
                  </a:lnTo>
                  <a:lnTo>
                    <a:pt x="4522" y="30906"/>
                  </a:lnTo>
                  <a:lnTo>
                    <a:pt x="4612" y="31175"/>
                  </a:lnTo>
                  <a:lnTo>
                    <a:pt x="4714" y="31431"/>
                  </a:lnTo>
                  <a:lnTo>
                    <a:pt x="4829" y="31687"/>
                  </a:lnTo>
                  <a:lnTo>
                    <a:pt x="4958" y="31930"/>
                  </a:lnTo>
                  <a:lnTo>
                    <a:pt x="5098" y="32174"/>
                  </a:lnTo>
                  <a:lnTo>
                    <a:pt x="5239" y="32404"/>
                  </a:lnTo>
                  <a:lnTo>
                    <a:pt x="5406" y="32622"/>
                  </a:lnTo>
                  <a:lnTo>
                    <a:pt x="5572" y="32840"/>
                  </a:lnTo>
                  <a:lnTo>
                    <a:pt x="5752" y="33045"/>
                  </a:lnTo>
                  <a:lnTo>
                    <a:pt x="5944" y="33250"/>
                  </a:lnTo>
                  <a:lnTo>
                    <a:pt x="6136" y="33429"/>
                  </a:lnTo>
                  <a:lnTo>
                    <a:pt x="6341" y="33608"/>
                  </a:lnTo>
                  <a:lnTo>
                    <a:pt x="6559" y="33775"/>
                  </a:lnTo>
                  <a:lnTo>
                    <a:pt x="6776" y="33941"/>
                  </a:lnTo>
                  <a:lnTo>
                    <a:pt x="7007" y="34082"/>
                  </a:lnTo>
                  <a:lnTo>
                    <a:pt x="7250" y="34223"/>
                  </a:lnTo>
                  <a:lnTo>
                    <a:pt x="7494" y="34351"/>
                  </a:lnTo>
                  <a:lnTo>
                    <a:pt x="7750" y="34466"/>
                  </a:lnTo>
                  <a:lnTo>
                    <a:pt x="8006" y="34569"/>
                  </a:lnTo>
                  <a:lnTo>
                    <a:pt x="8275" y="34658"/>
                  </a:lnTo>
                  <a:lnTo>
                    <a:pt x="8544" y="34735"/>
                  </a:lnTo>
                  <a:lnTo>
                    <a:pt x="8813" y="34799"/>
                  </a:lnTo>
                  <a:lnTo>
                    <a:pt x="9095" y="34851"/>
                  </a:lnTo>
                  <a:lnTo>
                    <a:pt x="9376" y="34889"/>
                  </a:lnTo>
                  <a:lnTo>
                    <a:pt x="9671" y="34902"/>
                  </a:lnTo>
                  <a:lnTo>
                    <a:pt x="9965" y="34915"/>
                  </a:lnTo>
                  <a:lnTo>
                    <a:pt x="10222" y="34902"/>
                  </a:lnTo>
                  <a:lnTo>
                    <a:pt x="10491" y="34889"/>
                  </a:lnTo>
                  <a:lnTo>
                    <a:pt x="10747" y="34863"/>
                  </a:lnTo>
                  <a:lnTo>
                    <a:pt x="11003" y="34812"/>
                  </a:lnTo>
                  <a:lnTo>
                    <a:pt x="11246" y="34761"/>
                  </a:lnTo>
                  <a:lnTo>
                    <a:pt x="11490" y="34697"/>
                  </a:lnTo>
                  <a:lnTo>
                    <a:pt x="11733" y="34633"/>
                  </a:lnTo>
                  <a:lnTo>
                    <a:pt x="11976" y="34543"/>
                  </a:lnTo>
                  <a:lnTo>
                    <a:pt x="12207" y="34454"/>
                  </a:lnTo>
                  <a:lnTo>
                    <a:pt x="12425" y="34351"/>
                  </a:lnTo>
                  <a:lnTo>
                    <a:pt x="12655" y="34236"/>
                  </a:lnTo>
                  <a:lnTo>
                    <a:pt x="12860" y="34121"/>
                  </a:lnTo>
                  <a:lnTo>
                    <a:pt x="13078" y="33980"/>
                  </a:lnTo>
                  <a:lnTo>
                    <a:pt x="13283" y="33839"/>
                  </a:lnTo>
                  <a:lnTo>
                    <a:pt x="13475" y="33698"/>
                  </a:lnTo>
                  <a:lnTo>
                    <a:pt x="13667" y="33544"/>
                  </a:lnTo>
                  <a:lnTo>
                    <a:pt x="13910" y="33877"/>
                  </a:lnTo>
                  <a:lnTo>
                    <a:pt x="14179" y="34197"/>
                  </a:lnTo>
                  <a:lnTo>
                    <a:pt x="14474" y="34505"/>
                  </a:lnTo>
                  <a:lnTo>
                    <a:pt x="14781" y="34799"/>
                  </a:lnTo>
                  <a:lnTo>
                    <a:pt x="15101" y="35068"/>
                  </a:lnTo>
                  <a:lnTo>
                    <a:pt x="15434" y="35324"/>
                  </a:lnTo>
                  <a:lnTo>
                    <a:pt x="15793" y="35555"/>
                  </a:lnTo>
                  <a:lnTo>
                    <a:pt x="16164" y="35760"/>
                  </a:lnTo>
                  <a:lnTo>
                    <a:pt x="16536" y="35952"/>
                  </a:lnTo>
                  <a:lnTo>
                    <a:pt x="16933" y="36119"/>
                  </a:lnTo>
                  <a:lnTo>
                    <a:pt x="17343" y="36259"/>
                  </a:lnTo>
                  <a:lnTo>
                    <a:pt x="17753" y="36388"/>
                  </a:lnTo>
                  <a:lnTo>
                    <a:pt x="18175" y="36477"/>
                  </a:lnTo>
                  <a:lnTo>
                    <a:pt x="18611" y="36541"/>
                  </a:lnTo>
                  <a:lnTo>
                    <a:pt x="19059" y="36580"/>
                  </a:lnTo>
                  <a:lnTo>
                    <a:pt x="19507" y="36605"/>
                  </a:lnTo>
                  <a:lnTo>
                    <a:pt x="19840" y="36592"/>
                  </a:lnTo>
                  <a:lnTo>
                    <a:pt x="20160" y="36567"/>
                  </a:lnTo>
                  <a:lnTo>
                    <a:pt x="20481" y="36528"/>
                  </a:lnTo>
                  <a:lnTo>
                    <a:pt x="20801" y="36477"/>
                  </a:lnTo>
                  <a:lnTo>
                    <a:pt x="21121" y="36413"/>
                  </a:lnTo>
                  <a:lnTo>
                    <a:pt x="21428" y="36336"/>
                  </a:lnTo>
                  <a:lnTo>
                    <a:pt x="21723" y="36247"/>
                  </a:lnTo>
                  <a:lnTo>
                    <a:pt x="22018" y="36144"/>
                  </a:lnTo>
                  <a:lnTo>
                    <a:pt x="22312" y="36029"/>
                  </a:lnTo>
                  <a:lnTo>
                    <a:pt x="22594" y="35888"/>
                  </a:lnTo>
                  <a:lnTo>
                    <a:pt x="22876" y="35747"/>
                  </a:lnTo>
                  <a:lnTo>
                    <a:pt x="23145" y="35593"/>
                  </a:lnTo>
                  <a:lnTo>
                    <a:pt x="23401" y="35440"/>
                  </a:lnTo>
                  <a:lnTo>
                    <a:pt x="23657" y="35260"/>
                  </a:lnTo>
                  <a:lnTo>
                    <a:pt x="23900" y="35068"/>
                  </a:lnTo>
                  <a:lnTo>
                    <a:pt x="24144" y="34876"/>
                  </a:lnTo>
                  <a:lnTo>
                    <a:pt x="24374" y="34671"/>
                  </a:lnTo>
                  <a:lnTo>
                    <a:pt x="24592" y="34454"/>
                  </a:lnTo>
                  <a:lnTo>
                    <a:pt x="24797" y="34236"/>
                  </a:lnTo>
                  <a:lnTo>
                    <a:pt x="25002" y="33992"/>
                  </a:lnTo>
                  <a:lnTo>
                    <a:pt x="25194" y="33749"/>
                  </a:lnTo>
                  <a:lnTo>
                    <a:pt x="25373" y="33506"/>
                  </a:lnTo>
                  <a:lnTo>
                    <a:pt x="25540" y="33250"/>
                  </a:lnTo>
                  <a:lnTo>
                    <a:pt x="25693" y="32981"/>
                  </a:lnTo>
                  <a:lnTo>
                    <a:pt x="25847" y="32712"/>
                  </a:lnTo>
                  <a:lnTo>
                    <a:pt x="25975" y="32430"/>
                  </a:lnTo>
                  <a:lnTo>
                    <a:pt x="26103" y="32135"/>
                  </a:lnTo>
                  <a:lnTo>
                    <a:pt x="26219" y="31841"/>
                  </a:lnTo>
                  <a:lnTo>
                    <a:pt x="26308" y="31546"/>
                  </a:lnTo>
                  <a:lnTo>
                    <a:pt x="26398" y="31239"/>
                  </a:lnTo>
                  <a:lnTo>
                    <a:pt x="26475" y="30931"/>
                  </a:lnTo>
                  <a:lnTo>
                    <a:pt x="26526" y="30611"/>
                  </a:lnTo>
                  <a:lnTo>
                    <a:pt x="26782" y="30726"/>
                  </a:lnTo>
                  <a:lnTo>
                    <a:pt x="27038" y="30816"/>
                  </a:lnTo>
                  <a:lnTo>
                    <a:pt x="27307" y="30906"/>
                  </a:lnTo>
                  <a:lnTo>
                    <a:pt x="27589" y="30970"/>
                  </a:lnTo>
                  <a:lnTo>
                    <a:pt x="27871" y="31034"/>
                  </a:lnTo>
                  <a:lnTo>
                    <a:pt x="28153" y="31072"/>
                  </a:lnTo>
                  <a:lnTo>
                    <a:pt x="28434" y="31098"/>
                  </a:lnTo>
                  <a:lnTo>
                    <a:pt x="28729" y="31098"/>
                  </a:lnTo>
                  <a:lnTo>
                    <a:pt x="29126" y="31085"/>
                  </a:lnTo>
                  <a:lnTo>
                    <a:pt x="29510" y="31047"/>
                  </a:lnTo>
                  <a:lnTo>
                    <a:pt x="29882" y="30970"/>
                  </a:lnTo>
                  <a:lnTo>
                    <a:pt x="30253" y="30880"/>
                  </a:lnTo>
                  <a:lnTo>
                    <a:pt x="30612" y="30752"/>
                  </a:lnTo>
                  <a:lnTo>
                    <a:pt x="30945" y="30611"/>
                  </a:lnTo>
                  <a:lnTo>
                    <a:pt x="31278" y="30445"/>
                  </a:lnTo>
                  <a:lnTo>
                    <a:pt x="31598" y="30253"/>
                  </a:lnTo>
                  <a:lnTo>
                    <a:pt x="31892" y="30035"/>
                  </a:lnTo>
                  <a:lnTo>
                    <a:pt x="32187" y="29804"/>
                  </a:lnTo>
                  <a:lnTo>
                    <a:pt x="32456" y="29561"/>
                  </a:lnTo>
                  <a:lnTo>
                    <a:pt x="32699" y="29292"/>
                  </a:lnTo>
                  <a:lnTo>
                    <a:pt x="32930" y="28997"/>
                  </a:lnTo>
                  <a:lnTo>
                    <a:pt x="33148" y="28703"/>
                  </a:lnTo>
                  <a:lnTo>
                    <a:pt x="33327" y="28383"/>
                  </a:lnTo>
                  <a:lnTo>
                    <a:pt x="33506" y="28050"/>
                  </a:lnTo>
                  <a:lnTo>
                    <a:pt x="33750" y="28190"/>
                  </a:lnTo>
                  <a:lnTo>
                    <a:pt x="33993" y="28319"/>
                  </a:lnTo>
                  <a:lnTo>
                    <a:pt x="34262" y="28434"/>
                  </a:lnTo>
                  <a:lnTo>
                    <a:pt x="34531" y="28523"/>
                  </a:lnTo>
                  <a:lnTo>
                    <a:pt x="34813" y="28600"/>
                  </a:lnTo>
                  <a:lnTo>
                    <a:pt x="35094" y="28652"/>
                  </a:lnTo>
                  <a:lnTo>
                    <a:pt x="35389" y="28677"/>
                  </a:lnTo>
                  <a:lnTo>
                    <a:pt x="35696" y="28690"/>
                  </a:lnTo>
                  <a:lnTo>
                    <a:pt x="35889" y="28690"/>
                  </a:lnTo>
                  <a:lnTo>
                    <a:pt x="36093" y="28677"/>
                  </a:lnTo>
                  <a:lnTo>
                    <a:pt x="36286" y="28652"/>
                  </a:lnTo>
                  <a:lnTo>
                    <a:pt x="36478" y="28613"/>
                  </a:lnTo>
                  <a:lnTo>
                    <a:pt x="36670" y="28575"/>
                  </a:lnTo>
                  <a:lnTo>
                    <a:pt x="36849" y="28523"/>
                  </a:lnTo>
                  <a:lnTo>
                    <a:pt x="37028" y="28472"/>
                  </a:lnTo>
                  <a:lnTo>
                    <a:pt x="37208" y="28408"/>
                  </a:lnTo>
                  <a:lnTo>
                    <a:pt x="37387" y="28331"/>
                  </a:lnTo>
                  <a:lnTo>
                    <a:pt x="37554" y="28242"/>
                  </a:lnTo>
                  <a:lnTo>
                    <a:pt x="37720" y="28165"/>
                  </a:lnTo>
                  <a:lnTo>
                    <a:pt x="37874" y="28062"/>
                  </a:lnTo>
                  <a:lnTo>
                    <a:pt x="38027" y="27960"/>
                  </a:lnTo>
                  <a:lnTo>
                    <a:pt x="38181" y="27845"/>
                  </a:lnTo>
                  <a:lnTo>
                    <a:pt x="38335" y="27729"/>
                  </a:lnTo>
                  <a:lnTo>
                    <a:pt x="38463" y="27614"/>
                  </a:lnTo>
                  <a:lnTo>
                    <a:pt x="38604" y="27486"/>
                  </a:lnTo>
                  <a:lnTo>
                    <a:pt x="38732" y="27345"/>
                  </a:lnTo>
                  <a:lnTo>
                    <a:pt x="38847" y="27204"/>
                  </a:lnTo>
                  <a:lnTo>
                    <a:pt x="38975" y="27063"/>
                  </a:lnTo>
                  <a:lnTo>
                    <a:pt x="39078" y="26910"/>
                  </a:lnTo>
                  <a:lnTo>
                    <a:pt x="39180" y="26756"/>
                  </a:lnTo>
                  <a:lnTo>
                    <a:pt x="39283" y="26589"/>
                  </a:lnTo>
                  <a:lnTo>
                    <a:pt x="39359" y="26436"/>
                  </a:lnTo>
                  <a:lnTo>
                    <a:pt x="39449" y="26256"/>
                  </a:lnTo>
                  <a:lnTo>
                    <a:pt x="39513" y="26090"/>
                  </a:lnTo>
                  <a:lnTo>
                    <a:pt x="39590" y="25911"/>
                  </a:lnTo>
                  <a:lnTo>
                    <a:pt x="39641" y="25731"/>
                  </a:lnTo>
                  <a:lnTo>
                    <a:pt x="39692" y="25539"/>
                  </a:lnTo>
                  <a:lnTo>
                    <a:pt x="39731" y="25347"/>
                  </a:lnTo>
                  <a:lnTo>
                    <a:pt x="39769" y="25168"/>
                  </a:lnTo>
                  <a:lnTo>
                    <a:pt x="39782" y="24963"/>
                  </a:lnTo>
                  <a:lnTo>
                    <a:pt x="40115" y="24988"/>
                  </a:lnTo>
                  <a:lnTo>
                    <a:pt x="40435" y="25001"/>
                  </a:lnTo>
                  <a:lnTo>
                    <a:pt x="40807" y="24988"/>
                  </a:lnTo>
                  <a:lnTo>
                    <a:pt x="41165" y="24963"/>
                  </a:lnTo>
                  <a:lnTo>
                    <a:pt x="41524" y="24912"/>
                  </a:lnTo>
                  <a:lnTo>
                    <a:pt x="41870" y="24860"/>
                  </a:lnTo>
                  <a:lnTo>
                    <a:pt x="42216" y="24771"/>
                  </a:lnTo>
                  <a:lnTo>
                    <a:pt x="42549" y="24681"/>
                  </a:lnTo>
                  <a:lnTo>
                    <a:pt x="42882" y="24566"/>
                  </a:lnTo>
                  <a:lnTo>
                    <a:pt x="43215" y="24438"/>
                  </a:lnTo>
                  <a:lnTo>
                    <a:pt x="43522" y="24297"/>
                  </a:lnTo>
                  <a:lnTo>
                    <a:pt x="43829" y="24143"/>
                  </a:lnTo>
                  <a:lnTo>
                    <a:pt x="44124" y="23964"/>
                  </a:lnTo>
                  <a:lnTo>
                    <a:pt x="44419" y="23785"/>
                  </a:lnTo>
                  <a:lnTo>
                    <a:pt x="44700" y="23580"/>
                  </a:lnTo>
                  <a:lnTo>
                    <a:pt x="44969" y="23375"/>
                  </a:lnTo>
                  <a:lnTo>
                    <a:pt x="45225" y="23157"/>
                  </a:lnTo>
                  <a:lnTo>
                    <a:pt x="45469" y="22914"/>
                  </a:lnTo>
                  <a:lnTo>
                    <a:pt x="45712" y="22670"/>
                  </a:lnTo>
                  <a:lnTo>
                    <a:pt x="45930" y="22414"/>
                  </a:lnTo>
                  <a:lnTo>
                    <a:pt x="46148" y="22145"/>
                  </a:lnTo>
                  <a:lnTo>
                    <a:pt x="46340" y="21863"/>
                  </a:lnTo>
                  <a:lnTo>
                    <a:pt x="46532" y="21569"/>
                  </a:lnTo>
                  <a:lnTo>
                    <a:pt x="46698" y="21274"/>
                  </a:lnTo>
                  <a:lnTo>
                    <a:pt x="46852" y="20967"/>
                  </a:lnTo>
                  <a:lnTo>
                    <a:pt x="46993" y="20647"/>
                  </a:lnTo>
                  <a:lnTo>
                    <a:pt x="47121" y="20326"/>
                  </a:lnTo>
                  <a:lnTo>
                    <a:pt x="47236" y="19993"/>
                  </a:lnTo>
                  <a:lnTo>
                    <a:pt x="47326" y="19660"/>
                  </a:lnTo>
                  <a:lnTo>
                    <a:pt x="47416" y="19315"/>
                  </a:lnTo>
                  <a:lnTo>
                    <a:pt x="47480" y="18969"/>
                  </a:lnTo>
                  <a:lnTo>
                    <a:pt x="47518" y="18610"/>
                  </a:lnTo>
                  <a:lnTo>
                    <a:pt x="47544" y="18252"/>
                  </a:lnTo>
                  <a:lnTo>
                    <a:pt x="47556" y="17880"/>
                  </a:lnTo>
                  <a:lnTo>
                    <a:pt x="47556" y="17624"/>
                  </a:lnTo>
                  <a:lnTo>
                    <a:pt x="47544" y="17381"/>
                  </a:lnTo>
                  <a:lnTo>
                    <a:pt x="47518" y="17124"/>
                  </a:lnTo>
                  <a:lnTo>
                    <a:pt x="47480" y="16881"/>
                  </a:lnTo>
                  <a:lnTo>
                    <a:pt x="47441" y="16638"/>
                  </a:lnTo>
                  <a:lnTo>
                    <a:pt x="47403" y="16394"/>
                  </a:lnTo>
                  <a:lnTo>
                    <a:pt x="47339" y="16151"/>
                  </a:lnTo>
                  <a:lnTo>
                    <a:pt x="47288" y="15921"/>
                  </a:lnTo>
                  <a:lnTo>
                    <a:pt x="47211" y="15690"/>
                  </a:lnTo>
                  <a:lnTo>
                    <a:pt x="47134" y="15459"/>
                  </a:lnTo>
                  <a:lnTo>
                    <a:pt x="47044" y="15229"/>
                  </a:lnTo>
                  <a:lnTo>
                    <a:pt x="46955" y="15011"/>
                  </a:lnTo>
                  <a:lnTo>
                    <a:pt x="46852" y="14793"/>
                  </a:lnTo>
                  <a:lnTo>
                    <a:pt x="46750" y="14576"/>
                  </a:lnTo>
                  <a:lnTo>
                    <a:pt x="46634" y="14371"/>
                  </a:lnTo>
                  <a:lnTo>
                    <a:pt x="46506" y="14166"/>
                  </a:lnTo>
                  <a:lnTo>
                    <a:pt x="46378" y="13961"/>
                  </a:lnTo>
                  <a:lnTo>
                    <a:pt x="46250" y="13769"/>
                  </a:lnTo>
                  <a:lnTo>
                    <a:pt x="46109" y="13577"/>
                  </a:lnTo>
                  <a:lnTo>
                    <a:pt x="45956" y="13397"/>
                  </a:lnTo>
                  <a:lnTo>
                    <a:pt x="45802" y="13218"/>
                  </a:lnTo>
                  <a:lnTo>
                    <a:pt x="45648" y="13039"/>
                  </a:lnTo>
                  <a:lnTo>
                    <a:pt x="45482" y="12859"/>
                  </a:lnTo>
                  <a:lnTo>
                    <a:pt x="45315" y="12706"/>
                  </a:lnTo>
                  <a:lnTo>
                    <a:pt x="45136" y="12539"/>
                  </a:lnTo>
                  <a:lnTo>
                    <a:pt x="44956" y="12386"/>
                  </a:lnTo>
                  <a:lnTo>
                    <a:pt x="44777" y="12245"/>
                  </a:lnTo>
                  <a:lnTo>
                    <a:pt x="44585" y="12104"/>
                  </a:lnTo>
                  <a:lnTo>
                    <a:pt x="44393" y="11963"/>
                  </a:lnTo>
                  <a:lnTo>
                    <a:pt x="44188" y="11835"/>
                  </a:lnTo>
                  <a:lnTo>
                    <a:pt x="43983" y="11707"/>
                  </a:lnTo>
                  <a:lnTo>
                    <a:pt x="43778" y="11591"/>
                  </a:lnTo>
                  <a:lnTo>
                    <a:pt x="43829" y="11297"/>
                  </a:lnTo>
                  <a:lnTo>
                    <a:pt x="43881" y="10977"/>
                  </a:lnTo>
                  <a:lnTo>
                    <a:pt x="43906" y="10669"/>
                  </a:lnTo>
                  <a:lnTo>
                    <a:pt x="43919" y="10349"/>
                  </a:lnTo>
                  <a:lnTo>
                    <a:pt x="43906" y="10054"/>
                  </a:lnTo>
                  <a:lnTo>
                    <a:pt x="43893" y="9760"/>
                  </a:lnTo>
                  <a:lnTo>
                    <a:pt x="43855" y="9478"/>
                  </a:lnTo>
                  <a:lnTo>
                    <a:pt x="43804" y="9196"/>
                  </a:lnTo>
                  <a:lnTo>
                    <a:pt x="43740" y="8915"/>
                  </a:lnTo>
                  <a:lnTo>
                    <a:pt x="43663" y="8646"/>
                  </a:lnTo>
                  <a:lnTo>
                    <a:pt x="43573" y="8389"/>
                  </a:lnTo>
                  <a:lnTo>
                    <a:pt x="43471" y="8120"/>
                  </a:lnTo>
                  <a:lnTo>
                    <a:pt x="43356" y="7877"/>
                  </a:lnTo>
                  <a:lnTo>
                    <a:pt x="43227" y="7634"/>
                  </a:lnTo>
                  <a:lnTo>
                    <a:pt x="43099" y="7390"/>
                  </a:lnTo>
                  <a:lnTo>
                    <a:pt x="42946" y="7160"/>
                  </a:lnTo>
                  <a:lnTo>
                    <a:pt x="42792" y="6942"/>
                  </a:lnTo>
                  <a:lnTo>
                    <a:pt x="42613" y="6724"/>
                  </a:lnTo>
                  <a:lnTo>
                    <a:pt x="42433" y="6520"/>
                  </a:lnTo>
                  <a:lnTo>
                    <a:pt x="42254" y="6315"/>
                  </a:lnTo>
                  <a:lnTo>
                    <a:pt x="42049" y="6122"/>
                  </a:lnTo>
                  <a:lnTo>
                    <a:pt x="41844" y="5943"/>
                  </a:lnTo>
                  <a:lnTo>
                    <a:pt x="41626" y="5777"/>
                  </a:lnTo>
                  <a:lnTo>
                    <a:pt x="41409" y="5623"/>
                  </a:lnTo>
                  <a:lnTo>
                    <a:pt x="41178" y="5469"/>
                  </a:lnTo>
                  <a:lnTo>
                    <a:pt x="40935" y="5341"/>
                  </a:lnTo>
                  <a:lnTo>
                    <a:pt x="40691" y="5213"/>
                  </a:lnTo>
                  <a:lnTo>
                    <a:pt x="40435" y="5098"/>
                  </a:lnTo>
                  <a:lnTo>
                    <a:pt x="40179" y="4995"/>
                  </a:lnTo>
                  <a:lnTo>
                    <a:pt x="39923" y="4906"/>
                  </a:lnTo>
                  <a:lnTo>
                    <a:pt x="39641" y="4829"/>
                  </a:lnTo>
                  <a:lnTo>
                    <a:pt x="39372" y="4765"/>
                  </a:lnTo>
                  <a:lnTo>
                    <a:pt x="39090" y="4714"/>
                  </a:lnTo>
                  <a:lnTo>
                    <a:pt x="38809" y="4675"/>
                  </a:lnTo>
                  <a:lnTo>
                    <a:pt x="38514" y="4662"/>
                  </a:lnTo>
                  <a:lnTo>
                    <a:pt x="38220" y="4650"/>
                  </a:lnTo>
                  <a:lnTo>
                    <a:pt x="37899" y="4662"/>
                  </a:lnTo>
                  <a:lnTo>
                    <a:pt x="37566" y="4688"/>
                  </a:lnTo>
                  <a:lnTo>
                    <a:pt x="37246" y="4739"/>
                  </a:lnTo>
                  <a:lnTo>
                    <a:pt x="36939" y="4803"/>
                  </a:lnTo>
                  <a:lnTo>
                    <a:pt x="36811" y="4586"/>
                  </a:lnTo>
                  <a:lnTo>
                    <a:pt x="36670" y="4381"/>
                  </a:lnTo>
                  <a:lnTo>
                    <a:pt x="36516" y="4176"/>
                  </a:lnTo>
                  <a:lnTo>
                    <a:pt x="36375" y="3971"/>
                  </a:lnTo>
                  <a:lnTo>
                    <a:pt x="36209" y="3779"/>
                  </a:lnTo>
                  <a:lnTo>
                    <a:pt x="36042" y="3586"/>
                  </a:lnTo>
                  <a:lnTo>
                    <a:pt x="35876" y="3407"/>
                  </a:lnTo>
                  <a:lnTo>
                    <a:pt x="35696" y="3228"/>
                  </a:lnTo>
                  <a:lnTo>
                    <a:pt x="35517" y="3049"/>
                  </a:lnTo>
                  <a:lnTo>
                    <a:pt x="35338" y="2882"/>
                  </a:lnTo>
                  <a:lnTo>
                    <a:pt x="35146" y="2728"/>
                  </a:lnTo>
                  <a:lnTo>
                    <a:pt x="34941" y="2562"/>
                  </a:lnTo>
                  <a:lnTo>
                    <a:pt x="34749" y="2421"/>
                  </a:lnTo>
                  <a:lnTo>
                    <a:pt x="34544" y="2280"/>
                  </a:lnTo>
                  <a:lnTo>
                    <a:pt x="34326" y="2139"/>
                  </a:lnTo>
                  <a:lnTo>
                    <a:pt x="34108" y="2011"/>
                  </a:lnTo>
                  <a:lnTo>
                    <a:pt x="33891" y="1883"/>
                  </a:lnTo>
                  <a:lnTo>
                    <a:pt x="33673" y="1768"/>
                  </a:lnTo>
                  <a:lnTo>
                    <a:pt x="33442" y="1653"/>
                  </a:lnTo>
                  <a:lnTo>
                    <a:pt x="33212" y="1550"/>
                  </a:lnTo>
                  <a:lnTo>
                    <a:pt x="32968" y="1460"/>
                  </a:lnTo>
                  <a:lnTo>
                    <a:pt x="32725" y="1371"/>
                  </a:lnTo>
                  <a:lnTo>
                    <a:pt x="32482" y="1294"/>
                  </a:lnTo>
                  <a:lnTo>
                    <a:pt x="32238" y="1217"/>
                  </a:lnTo>
                  <a:lnTo>
                    <a:pt x="31995" y="1153"/>
                  </a:lnTo>
                  <a:lnTo>
                    <a:pt x="31739" y="1102"/>
                  </a:lnTo>
                  <a:lnTo>
                    <a:pt x="31483" y="1051"/>
                  </a:lnTo>
                  <a:lnTo>
                    <a:pt x="31214" y="1012"/>
                  </a:lnTo>
                  <a:lnTo>
                    <a:pt x="30958" y="986"/>
                  </a:lnTo>
                  <a:lnTo>
                    <a:pt x="30689" y="961"/>
                  </a:lnTo>
                  <a:lnTo>
                    <a:pt x="30432" y="948"/>
                  </a:lnTo>
                  <a:lnTo>
                    <a:pt x="29805" y="948"/>
                  </a:lnTo>
                  <a:lnTo>
                    <a:pt x="29459" y="974"/>
                  </a:lnTo>
                  <a:lnTo>
                    <a:pt x="29126" y="1012"/>
                  </a:lnTo>
                  <a:lnTo>
                    <a:pt x="28793" y="1063"/>
                  </a:lnTo>
                  <a:lnTo>
                    <a:pt x="28460" y="1127"/>
                  </a:lnTo>
                  <a:lnTo>
                    <a:pt x="28127" y="1204"/>
                  </a:lnTo>
                  <a:lnTo>
                    <a:pt x="27807" y="1307"/>
                  </a:lnTo>
                  <a:lnTo>
                    <a:pt x="27499" y="1409"/>
                  </a:lnTo>
                  <a:lnTo>
                    <a:pt x="27192" y="1524"/>
                  </a:lnTo>
                  <a:lnTo>
                    <a:pt x="26885" y="1653"/>
                  </a:lnTo>
                  <a:lnTo>
                    <a:pt x="26590" y="1793"/>
                  </a:lnTo>
                  <a:lnTo>
                    <a:pt x="26295" y="1947"/>
                  </a:lnTo>
                  <a:lnTo>
                    <a:pt x="26014" y="2114"/>
                  </a:lnTo>
                  <a:lnTo>
                    <a:pt x="25745" y="2293"/>
                  </a:lnTo>
                  <a:lnTo>
                    <a:pt x="25476" y="2485"/>
                  </a:lnTo>
                  <a:lnTo>
                    <a:pt x="25220" y="2677"/>
                  </a:lnTo>
                  <a:lnTo>
                    <a:pt x="24912" y="2383"/>
                  </a:lnTo>
                  <a:lnTo>
                    <a:pt x="24592" y="2088"/>
                  </a:lnTo>
                  <a:lnTo>
                    <a:pt x="24246" y="1819"/>
                  </a:lnTo>
                  <a:lnTo>
                    <a:pt x="23900" y="1563"/>
                  </a:lnTo>
                  <a:lnTo>
                    <a:pt x="23542" y="1319"/>
                  </a:lnTo>
                  <a:lnTo>
                    <a:pt x="23158" y="1102"/>
                  </a:lnTo>
                  <a:lnTo>
                    <a:pt x="22773" y="897"/>
                  </a:lnTo>
                  <a:lnTo>
                    <a:pt x="22376" y="718"/>
                  </a:lnTo>
                  <a:lnTo>
                    <a:pt x="21966" y="551"/>
                  </a:lnTo>
                  <a:lnTo>
                    <a:pt x="21557" y="410"/>
                  </a:lnTo>
                  <a:lnTo>
                    <a:pt x="21121" y="282"/>
                  </a:lnTo>
                  <a:lnTo>
                    <a:pt x="20686" y="180"/>
                  </a:lnTo>
                  <a:lnTo>
                    <a:pt x="20250" y="103"/>
                  </a:lnTo>
                  <a:lnTo>
                    <a:pt x="19802" y="39"/>
                  </a:lnTo>
                  <a:lnTo>
                    <a:pt x="19341" y="13"/>
                  </a:lnTo>
                  <a:lnTo>
                    <a:pt x="18880" y="0"/>
                  </a:lnTo>
                  <a:close/>
                </a:path>
              </a:pathLst>
            </a:custGeom>
            <a:solidFill>
              <a:srgbClr val="FFA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a:off x="1658275" y="720000"/>
              <a:ext cx="31725" cy="332075"/>
            </a:xfrm>
            <a:custGeom>
              <a:avLst/>
              <a:gdLst/>
              <a:ahLst/>
              <a:cxnLst/>
              <a:rect l="l" t="t" r="r" b="b"/>
              <a:pathLst>
                <a:path w="1269" h="13283" extrusionOk="0">
                  <a:moveTo>
                    <a:pt x="0" y="1"/>
                  </a:moveTo>
                  <a:lnTo>
                    <a:pt x="0" y="13283"/>
                  </a:lnTo>
                  <a:lnTo>
                    <a:pt x="1268" y="13283"/>
                  </a:lnTo>
                  <a:lnTo>
                    <a:pt x="1268" y="1"/>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a:off x="1720075" y="720000"/>
              <a:ext cx="31725" cy="332075"/>
            </a:xfrm>
            <a:custGeom>
              <a:avLst/>
              <a:gdLst/>
              <a:ahLst/>
              <a:cxnLst/>
              <a:rect l="l" t="t" r="r" b="b"/>
              <a:pathLst>
                <a:path w="1269" h="13283" extrusionOk="0">
                  <a:moveTo>
                    <a:pt x="0" y="1"/>
                  </a:moveTo>
                  <a:lnTo>
                    <a:pt x="0" y="13283"/>
                  </a:lnTo>
                  <a:lnTo>
                    <a:pt x="1268" y="13283"/>
                  </a:lnTo>
                  <a:lnTo>
                    <a:pt x="1268" y="1"/>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a:off x="1783475" y="720000"/>
              <a:ext cx="31400" cy="332075"/>
            </a:xfrm>
            <a:custGeom>
              <a:avLst/>
              <a:gdLst/>
              <a:ahLst/>
              <a:cxnLst/>
              <a:rect l="l" t="t" r="r" b="b"/>
              <a:pathLst>
                <a:path w="1256" h="13283" extrusionOk="0">
                  <a:moveTo>
                    <a:pt x="0" y="1"/>
                  </a:moveTo>
                  <a:lnTo>
                    <a:pt x="0" y="13283"/>
                  </a:lnTo>
                  <a:lnTo>
                    <a:pt x="1255" y="13283"/>
                  </a:lnTo>
                  <a:lnTo>
                    <a:pt x="1255" y="1"/>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a:off x="1570525" y="932625"/>
              <a:ext cx="332075" cy="31725"/>
            </a:xfrm>
            <a:custGeom>
              <a:avLst/>
              <a:gdLst/>
              <a:ahLst/>
              <a:cxnLst/>
              <a:rect l="l" t="t" r="r" b="b"/>
              <a:pathLst>
                <a:path w="13283" h="1269" extrusionOk="0">
                  <a:moveTo>
                    <a:pt x="1" y="0"/>
                  </a:moveTo>
                  <a:lnTo>
                    <a:pt x="1" y="1268"/>
                  </a:lnTo>
                  <a:lnTo>
                    <a:pt x="13283" y="1268"/>
                  </a:lnTo>
                  <a:lnTo>
                    <a:pt x="13283" y="0"/>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p:cNvSpPr/>
            <p:nvPr/>
          </p:nvSpPr>
          <p:spPr>
            <a:xfrm>
              <a:off x="1570525" y="870825"/>
              <a:ext cx="332075" cy="31400"/>
            </a:xfrm>
            <a:custGeom>
              <a:avLst/>
              <a:gdLst/>
              <a:ahLst/>
              <a:cxnLst/>
              <a:rect l="l" t="t" r="r" b="b"/>
              <a:pathLst>
                <a:path w="13283" h="1256" extrusionOk="0">
                  <a:moveTo>
                    <a:pt x="1" y="0"/>
                  </a:moveTo>
                  <a:lnTo>
                    <a:pt x="1" y="1256"/>
                  </a:lnTo>
                  <a:lnTo>
                    <a:pt x="13283" y="1256"/>
                  </a:lnTo>
                  <a:lnTo>
                    <a:pt x="13283" y="0"/>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p:cNvSpPr/>
            <p:nvPr/>
          </p:nvSpPr>
          <p:spPr>
            <a:xfrm>
              <a:off x="1570525" y="807750"/>
              <a:ext cx="332075" cy="31400"/>
            </a:xfrm>
            <a:custGeom>
              <a:avLst/>
              <a:gdLst/>
              <a:ahLst/>
              <a:cxnLst/>
              <a:rect l="l" t="t" r="r" b="b"/>
              <a:pathLst>
                <a:path w="13283" h="1256" extrusionOk="0">
                  <a:moveTo>
                    <a:pt x="1" y="0"/>
                  </a:moveTo>
                  <a:lnTo>
                    <a:pt x="1" y="1255"/>
                  </a:lnTo>
                  <a:lnTo>
                    <a:pt x="13283" y="1255"/>
                  </a:lnTo>
                  <a:lnTo>
                    <a:pt x="13283" y="0"/>
                  </a:lnTo>
                  <a:close/>
                </a:path>
              </a:pathLst>
            </a:custGeom>
            <a:solidFill>
              <a:srgbClr val="F9C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a:off x="1617275" y="767400"/>
              <a:ext cx="237300" cy="237300"/>
            </a:xfrm>
            <a:custGeom>
              <a:avLst/>
              <a:gdLst/>
              <a:ahLst/>
              <a:cxnLst/>
              <a:rect l="l" t="t" r="r" b="b"/>
              <a:pathLst>
                <a:path w="9492" h="9492" extrusionOk="0">
                  <a:moveTo>
                    <a:pt x="1" y="0"/>
                  </a:moveTo>
                  <a:lnTo>
                    <a:pt x="1" y="9491"/>
                  </a:lnTo>
                  <a:lnTo>
                    <a:pt x="9491" y="9491"/>
                  </a:lnTo>
                  <a:lnTo>
                    <a:pt x="9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a:off x="1617275" y="767400"/>
              <a:ext cx="118500" cy="237300"/>
            </a:xfrm>
            <a:custGeom>
              <a:avLst/>
              <a:gdLst/>
              <a:ahLst/>
              <a:cxnLst/>
              <a:rect l="l" t="t" r="r" b="b"/>
              <a:pathLst>
                <a:path w="4740" h="9492" extrusionOk="0">
                  <a:moveTo>
                    <a:pt x="1" y="0"/>
                  </a:moveTo>
                  <a:lnTo>
                    <a:pt x="1" y="9491"/>
                  </a:lnTo>
                  <a:lnTo>
                    <a:pt x="4740" y="473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a:off x="1735750" y="767400"/>
              <a:ext cx="118825" cy="237300"/>
            </a:xfrm>
            <a:custGeom>
              <a:avLst/>
              <a:gdLst/>
              <a:ahLst/>
              <a:cxnLst/>
              <a:rect l="l" t="t" r="r" b="b"/>
              <a:pathLst>
                <a:path w="4753" h="9492" extrusionOk="0">
                  <a:moveTo>
                    <a:pt x="4752" y="0"/>
                  </a:moveTo>
                  <a:lnTo>
                    <a:pt x="1" y="4739"/>
                  </a:lnTo>
                  <a:lnTo>
                    <a:pt x="4752" y="9491"/>
                  </a:lnTo>
                  <a:lnTo>
                    <a:pt x="47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a:off x="1656675" y="806775"/>
              <a:ext cx="158200" cy="158200"/>
            </a:xfrm>
            <a:custGeom>
              <a:avLst/>
              <a:gdLst/>
              <a:ahLst/>
              <a:cxnLst/>
              <a:rect l="l" t="t" r="r" b="b"/>
              <a:pathLst>
                <a:path w="6328" h="6328" extrusionOk="0">
                  <a:moveTo>
                    <a:pt x="0" y="1"/>
                  </a:moveTo>
                  <a:lnTo>
                    <a:pt x="0" y="6328"/>
                  </a:lnTo>
                  <a:lnTo>
                    <a:pt x="6327" y="6328"/>
                  </a:lnTo>
                  <a:lnTo>
                    <a:pt x="6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p:cNvSpPr/>
            <p:nvPr/>
          </p:nvSpPr>
          <p:spPr>
            <a:xfrm>
              <a:off x="2035450" y="552225"/>
              <a:ext cx="89050" cy="345200"/>
            </a:xfrm>
            <a:custGeom>
              <a:avLst/>
              <a:gdLst/>
              <a:ahLst/>
              <a:cxnLst/>
              <a:rect l="l" t="t" r="r" b="b"/>
              <a:pathLst>
                <a:path w="3562" h="13808" extrusionOk="0">
                  <a:moveTo>
                    <a:pt x="3075" y="1"/>
                  </a:moveTo>
                  <a:lnTo>
                    <a:pt x="2972" y="13"/>
                  </a:lnTo>
                  <a:lnTo>
                    <a:pt x="2883" y="39"/>
                  </a:lnTo>
                  <a:lnTo>
                    <a:pt x="2806" y="77"/>
                  </a:lnTo>
                  <a:lnTo>
                    <a:pt x="2729" y="141"/>
                  </a:lnTo>
                  <a:lnTo>
                    <a:pt x="2678" y="218"/>
                  </a:lnTo>
                  <a:lnTo>
                    <a:pt x="2626" y="295"/>
                  </a:lnTo>
                  <a:lnTo>
                    <a:pt x="2601" y="385"/>
                  </a:lnTo>
                  <a:lnTo>
                    <a:pt x="2588" y="487"/>
                  </a:lnTo>
                  <a:lnTo>
                    <a:pt x="2588" y="10016"/>
                  </a:lnTo>
                  <a:lnTo>
                    <a:pt x="103" y="13013"/>
                  </a:lnTo>
                  <a:lnTo>
                    <a:pt x="52" y="13090"/>
                  </a:lnTo>
                  <a:lnTo>
                    <a:pt x="14" y="13180"/>
                  </a:lnTo>
                  <a:lnTo>
                    <a:pt x="1" y="13270"/>
                  </a:lnTo>
                  <a:lnTo>
                    <a:pt x="1" y="13359"/>
                  </a:lnTo>
                  <a:lnTo>
                    <a:pt x="14" y="13449"/>
                  </a:lnTo>
                  <a:lnTo>
                    <a:pt x="52" y="13538"/>
                  </a:lnTo>
                  <a:lnTo>
                    <a:pt x="103" y="13615"/>
                  </a:lnTo>
                  <a:lnTo>
                    <a:pt x="167" y="13692"/>
                  </a:lnTo>
                  <a:lnTo>
                    <a:pt x="244" y="13743"/>
                  </a:lnTo>
                  <a:lnTo>
                    <a:pt x="321" y="13782"/>
                  </a:lnTo>
                  <a:lnTo>
                    <a:pt x="398" y="13795"/>
                  </a:lnTo>
                  <a:lnTo>
                    <a:pt x="475" y="13807"/>
                  </a:lnTo>
                  <a:lnTo>
                    <a:pt x="577" y="13795"/>
                  </a:lnTo>
                  <a:lnTo>
                    <a:pt x="680" y="13756"/>
                  </a:lnTo>
                  <a:lnTo>
                    <a:pt x="769" y="13705"/>
                  </a:lnTo>
                  <a:lnTo>
                    <a:pt x="846" y="13628"/>
                  </a:lnTo>
                  <a:lnTo>
                    <a:pt x="3446" y="10490"/>
                  </a:lnTo>
                  <a:lnTo>
                    <a:pt x="3497" y="10426"/>
                  </a:lnTo>
                  <a:lnTo>
                    <a:pt x="3536" y="10349"/>
                  </a:lnTo>
                  <a:lnTo>
                    <a:pt x="3549" y="10272"/>
                  </a:lnTo>
                  <a:lnTo>
                    <a:pt x="3561" y="10183"/>
                  </a:lnTo>
                  <a:lnTo>
                    <a:pt x="3561" y="487"/>
                  </a:lnTo>
                  <a:lnTo>
                    <a:pt x="3549" y="385"/>
                  </a:lnTo>
                  <a:lnTo>
                    <a:pt x="3523" y="295"/>
                  </a:lnTo>
                  <a:lnTo>
                    <a:pt x="3472" y="218"/>
                  </a:lnTo>
                  <a:lnTo>
                    <a:pt x="3421" y="141"/>
                  </a:lnTo>
                  <a:lnTo>
                    <a:pt x="3344" y="77"/>
                  </a:lnTo>
                  <a:lnTo>
                    <a:pt x="3267" y="39"/>
                  </a:lnTo>
                  <a:lnTo>
                    <a:pt x="3177" y="13"/>
                  </a:lnTo>
                  <a:lnTo>
                    <a:pt x="30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7"/>
            <p:cNvSpPr/>
            <p:nvPr/>
          </p:nvSpPr>
          <p:spPr>
            <a:xfrm>
              <a:off x="2215400" y="721925"/>
              <a:ext cx="80075" cy="173250"/>
            </a:xfrm>
            <a:custGeom>
              <a:avLst/>
              <a:gdLst/>
              <a:ahLst/>
              <a:cxnLst/>
              <a:rect l="l" t="t" r="r" b="b"/>
              <a:pathLst>
                <a:path w="3203" h="6930" extrusionOk="0">
                  <a:moveTo>
                    <a:pt x="2716" y="1"/>
                  </a:moveTo>
                  <a:lnTo>
                    <a:pt x="2614" y="14"/>
                  </a:lnTo>
                  <a:lnTo>
                    <a:pt x="2524" y="39"/>
                  </a:lnTo>
                  <a:lnTo>
                    <a:pt x="2447" y="90"/>
                  </a:lnTo>
                  <a:lnTo>
                    <a:pt x="2370" y="154"/>
                  </a:lnTo>
                  <a:lnTo>
                    <a:pt x="2306" y="218"/>
                  </a:lnTo>
                  <a:lnTo>
                    <a:pt x="2268" y="308"/>
                  </a:lnTo>
                  <a:lnTo>
                    <a:pt x="2242" y="398"/>
                  </a:lnTo>
                  <a:lnTo>
                    <a:pt x="2229" y="487"/>
                  </a:lnTo>
                  <a:lnTo>
                    <a:pt x="2229" y="5956"/>
                  </a:lnTo>
                  <a:lnTo>
                    <a:pt x="488" y="5956"/>
                  </a:lnTo>
                  <a:lnTo>
                    <a:pt x="398" y="5969"/>
                  </a:lnTo>
                  <a:lnTo>
                    <a:pt x="295" y="5995"/>
                  </a:lnTo>
                  <a:lnTo>
                    <a:pt x="219" y="6033"/>
                  </a:lnTo>
                  <a:lnTo>
                    <a:pt x="142" y="6097"/>
                  </a:lnTo>
                  <a:lnTo>
                    <a:pt x="91" y="6174"/>
                  </a:lnTo>
                  <a:lnTo>
                    <a:pt x="39" y="6251"/>
                  </a:lnTo>
                  <a:lnTo>
                    <a:pt x="14" y="6341"/>
                  </a:lnTo>
                  <a:lnTo>
                    <a:pt x="1" y="6443"/>
                  </a:lnTo>
                  <a:lnTo>
                    <a:pt x="14" y="6533"/>
                  </a:lnTo>
                  <a:lnTo>
                    <a:pt x="39" y="6635"/>
                  </a:lnTo>
                  <a:lnTo>
                    <a:pt x="91" y="6712"/>
                  </a:lnTo>
                  <a:lnTo>
                    <a:pt x="142" y="6789"/>
                  </a:lnTo>
                  <a:lnTo>
                    <a:pt x="219" y="6840"/>
                  </a:lnTo>
                  <a:lnTo>
                    <a:pt x="295" y="6891"/>
                  </a:lnTo>
                  <a:lnTo>
                    <a:pt x="398" y="6917"/>
                  </a:lnTo>
                  <a:lnTo>
                    <a:pt x="488" y="6930"/>
                  </a:lnTo>
                  <a:lnTo>
                    <a:pt x="2716" y="6930"/>
                  </a:lnTo>
                  <a:lnTo>
                    <a:pt x="2806" y="6917"/>
                  </a:lnTo>
                  <a:lnTo>
                    <a:pt x="2908" y="6891"/>
                  </a:lnTo>
                  <a:lnTo>
                    <a:pt x="2985" y="6840"/>
                  </a:lnTo>
                  <a:lnTo>
                    <a:pt x="3062" y="6789"/>
                  </a:lnTo>
                  <a:lnTo>
                    <a:pt x="3113" y="6712"/>
                  </a:lnTo>
                  <a:lnTo>
                    <a:pt x="3164" y="6635"/>
                  </a:lnTo>
                  <a:lnTo>
                    <a:pt x="3190" y="6533"/>
                  </a:lnTo>
                  <a:lnTo>
                    <a:pt x="3203" y="6443"/>
                  </a:lnTo>
                  <a:lnTo>
                    <a:pt x="3203" y="487"/>
                  </a:lnTo>
                  <a:lnTo>
                    <a:pt x="3190" y="398"/>
                  </a:lnTo>
                  <a:lnTo>
                    <a:pt x="3164" y="308"/>
                  </a:lnTo>
                  <a:lnTo>
                    <a:pt x="3113" y="218"/>
                  </a:lnTo>
                  <a:lnTo>
                    <a:pt x="3062" y="154"/>
                  </a:lnTo>
                  <a:lnTo>
                    <a:pt x="2985" y="90"/>
                  </a:lnTo>
                  <a:lnTo>
                    <a:pt x="2908" y="39"/>
                  </a:lnTo>
                  <a:lnTo>
                    <a:pt x="2806" y="14"/>
                  </a:lnTo>
                  <a:lnTo>
                    <a:pt x="27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7"/>
            <p:cNvSpPr/>
            <p:nvPr/>
          </p:nvSpPr>
          <p:spPr>
            <a:xfrm>
              <a:off x="2016250" y="986725"/>
              <a:ext cx="127150" cy="171025"/>
            </a:xfrm>
            <a:custGeom>
              <a:avLst/>
              <a:gdLst/>
              <a:ahLst/>
              <a:cxnLst/>
              <a:rect l="l" t="t" r="r" b="b"/>
              <a:pathLst>
                <a:path w="5086" h="6841" extrusionOk="0">
                  <a:moveTo>
                    <a:pt x="4611" y="1"/>
                  </a:moveTo>
                  <a:lnTo>
                    <a:pt x="4522" y="14"/>
                  </a:lnTo>
                  <a:lnTo>
                    <a:pt x="4432" y="39"/>
                  </a:lnTo>
                  <a:lnTo>
                    <a:pt x="4342" y="78"/>
                  </a:lnTo>
                  <a:lnTo>
                    <a:pt x="4278" y="129"/>
                  </a:lnTo>
                  <a:lnTo>
                    <a:pt x="4214" y="206"/>
                  </a:lnTo>
                  <a:lnTo>
                    <a:pt x="90" y="6085"/>
                  </a:lnTo>
                  <a:lnTo>
                    <a:pt x="39" y="6161"/>
                  </a:lnTo>
                  <a:lnTo>
                    <a:pt x="13" y="6251"/>
                  </a:lnTo>
                  <a:lnTo>
                    <a:pt x="0" y="6354"/>
                  </a:lnTo>
                  <a:lnTo>
                    <a:pt x="0" y="6443"/>
                  </a:lnTo>
                  <a:lnTo>
                    <a:pt x="26" y="6533"/>
                  </a:lnTo>
                  <a:lnTo>
                    <a:pt x="77" y="6610"/>
                  </a:lnTo>
                  <a:lnTo>
                    <a:pt x="128" y="6687"/>
                  </a:lnTo>
                  <a:lnTo>
                    <a:pt x="205" y="6751"/>
                  </a:lnTo>
                  <a:lnTo>
                    <a:pt x="269" y="6789"/>
                  </a:lnTo>
                  <a:lnTo>
                    <a:pt x="333" y="6827"/>
                  </a:lnTo>
                  <a:lnTo>
                    <a:pt x="410" y="6840"/>
                  </a:lnTo>
                  <a:lnTo>
                    <a:pt x="487" y="6840"/>
                  </a:lnTo>
                  <a:lnTo>
                    <a:pt x="590" y="6827"/>
                  </a:lnTo>
                  <a:lnTo>
                    <a:pt x="705" y="6789"/>
                  </a:lnTo>
                  <a:lnTo>
                    <a:pt x="795" y="6725"/>
                  </a:lnTo>
                  <a:lnTo>
                    <a:pt x="884" y="6635"/>
                  </a:lnTo>
                  <a:lnTo>
                    <a:pt x="5008" y="769"/>
                  </a:lnTo>
                  <a:lnTo>
                    <a:pt x="5047" y="680"/>
                  </a:lnTo>
                  <a:lnTo>
                    <a:pt x="5085" y="590"/>
                  </a:lnTo>
                  <a:lnTo>
                    <a:pt x="5085" y="500"/>
                  </a:lnTo>
                  <a:lnTo>
                    <a:pt x="5085" y="411"/>
                  </a:lnTo>
                  <a:lnTo>
                    <a:pt x="5060" y="321"/>
                  </a:lnTo>
                  <a:lnTo>
                    <a:pt x="5021" y="231"/>
                  </a:lnTo>
                  <a:lnTo>
                    <a:pt x="4957" y="155"/>
                  </a:lnTo>
                  <a:lnTo>
                    <a:pt x="4880" y="91"/>
                  </a:lnTo>
                  <a:lnTo>
                    <a:pt x="4803" y="39"/>
                  </a:lnTo>
                  <a:lnTo>
                    <a:pt x="4714" y="14"/>
                  </a:lnTo>
                  <a:lnTo>
                    <a:pt x="46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7"/>
            <p:cNvSpPr/>
            <p:nvPr/>
          </p:nvSpPr>
          <p:spPr>
            <a:xfrm>
              <a:off x="1636825" y="432475"/>
              <a:ext cx="325325" cy="175500"/>
            </a:xfrm>
            <a:custGeom>
              <a:avLst/>
              <a:gdLst/>
              <a:ahLst/>
              <a:cxnLst/>
              <a:rect l="l" t="t" r="r" b="b"/>
              <a:pathLst>
                <a:path w="13013" h="7020" extrusionOk="0">
                  <a:moveTo>
                    <a:pt x="487" y="0"/>
                  </a:moveTo>
                  <a:lnTo>
                    <a:pt x="397" y="13"/>
                  </a:lnTo>
                  <a:lnTo>
                    <a:pt x="308" y="39"/>
                  </a:lnTo>
                  <a:lnTo>
                    <a:pt x="218" y="77"/>
                  </a:lnTo>
                  <a:lnTo>
                    <a:pt x="154" y="141"/>
                  </a:lnTo>
                  <a:lnTo>
                    <a:pt x="90" y="218"/>
                  </a:lnTo>
                  <a:lnTo>
                    <a:pt x="39" y="295"/>
                  </a:lnTo>
                  <a:lnTo>
                    <a:pt x="13" y="385"/>
                  </a:lnTo>
                  <a:lnTo>
                    <a:pt x="0" y="487"/>
                  </a:lnTo>
                  <a:lnTo>
                    <a:pt x="0" y="6545"/>
                  </a:lnTo>
                  <a:lnTo>
                    <a:pt x="13" y="6635"/>
                  </a:lnTo>
                  <a:lnTo>
                    <a:pt x="39" y="6725"/>
                  </a:lnTo>
                  <a:lnTo>
                    <a:pt x="90" y="6814"/>
                  </a:lnTo>
                  <a:lnTo>
                    <a:pt x="154" y="6878"/>
                  </a:lnTo>
                  <a:lnTo>
                    <a:pt x="218" y="6942"/>
                  </a:lnTo>
                  <a:lnTo>
                    <a:pt x="308" y="6981"/>
                  </a:lnTo>
                  <a:lnTo>
                    <a:pt x="397" y="7019"/>
                  </a:lnTo>
                  <a:lnTo>
                    <a:pt x="12629" y="7019"/>
                  </a:lnTo>
                  <a:lnTo>
                    <a:pt x="12718" y="6981"/>
                  </a:lnTo>
                  <a:lnTo>
                    <a:pt x="12808" y="6942"/>
                  </a:lnTo>
                  <a:lnTo>
                    <a:pt x="12872" y="6878"/>
                  </a:lnTo>
                  <a:lnTo>
                    <a:pt x="12936" y="6814"/>
                  </a:lnTo>
                  <a:lnTo>
                    <a:pt x="12974" y="6725"/>
                  </a:lnTo>
                  <a:lnTo>
                    <a:pt x="13013" y="6635"/>
                  </a:lnTo>
                  <a:lnTo>
                    <a:pt x="13013" y="6545"/>
                  </a:lnTo>
                  <a:lnTo>
                    <a:pt x="13013" y="6443"/>
                  </a:lnTo>
                  <a:lnTo>
                    <a:pt x="12974" y="6353"/>
                  </a:lnTo>
                  <a:lnTo>
                    <a:pt x="12936" y="6263"/>
                  </a:lnTo>
                  <a:lnTo>
                    <a:pt x="12872" y="6199"/>
                  </a:lnTo>
                  <a:lnTo>
                    <a:pt x="12808" y="6135"/>
                  </a:lnTo>
                  <a:lnTo>
                    <a:pt x="12718" y="6097"/>
                  </a:lnTo>
                  <a:lnTo>
                    <a:pt x="12629" y="6059"/>
                  </a:lnTo>
                  <a:lnTo>
                    <a:pt x="974" y="6059"/>
                  </a:lnTo>
                  <a:lnTo>
                    <a:pt x="974" y="487"/>
                  </a:lnTo>
                  <a:lnTo>
                    <a:pt x="974" y="385"/>
                  </a:lnTo>
                  <a:lnTo>
                    <a:pt x="935" y="295"/>
                  </a:lnTo>
                  <a:lnTo>
                    <a:pt x="897" y="218"/>
                  </a:lnTo>
                  <a:lnTo>
                    <a:pt x="833" y="141"/>
                  </a:lnTo>
                  <a:lnTo>
                    <a:pt x="769" y="77"/>
                  </a:lnTo>
                  <a:lnTo>
                    <a:pt x="679" y="39"/>
                  </a:lnTo>
                  <a:lnTo>
                    <a:pt x="589" y="13"/>
                  </a:lnTo>
                  <a:lnTo>
                    <a:pt x="4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382575" y="555100"/>
              <a:ext cx="204950" cy="139650"/>
            </a:xfrm>
            <a:custGeom>
              <a:avLst/>
              <a:gdLst/>
              <a:ahLst/>
              <a:cxnLst/>
              <a:rect l="l" t="t" r="r" b="b"/>
              <a:pathLst>
                <a:path w="8198" h="5586" extrusionOk="0">
                  <a:moveTo>
                    <a:pt x="449" y="1"/>
                  </a:moveTo>
                  <a:lnTo>
                    <a:pt x="359" y="14"/>
                  </a:lnTo>
                  <a:lnTo>
                    <a:pt x="270" y="52"/>
                  </a:lnTo>
                  <a:lnTo>
                    <a:pt x="180" y="103"/>
                  </a:lnTo>
                  <a:lnTo>
                    <a:pt x="116" y="180"/>
                  </a:lnTo>
                  <a:lnTo>
                    <a:pt x="52" y="257"/>
                  </a:lnTo>
                  <a:lnTo>
                    <a:pt x="13" y="334"/>
                  </a:lnTo>
                  <a:lnTo>
                    <a:pt x="1" y="436"/>
                  </a:lnTo>
                  <a:lnTo>
                    <a:pt x="1" y="526"/>
                  </a:lnTo>
                  <a:lnTo>
                    <a:pt x="13" y="616"/>
                  </a:lnTo>
                  <a:lnTo>
                    <a:pt x="52" y="705"/>
                  </a:lnTo>
                  <a:lnTo>
                    <a:pt x="103" y="795"/>
                  </a:lnTo>
                  <a:lnTo>
                    <a:pt x="3753" y="5406"/>
                  </a:lnTo>
                  <a:lnTo>
                    <a:pt x="3830" y="5483"/>
                  </a:lnTo>
                  <a:lnTo>
                    <a:pt x="3920" y="5534"/>
                  </a:lnTo>
                  <a:lnTo>
                    <a:pt x="4022" y="5572"/>
                  </a:lnTo>
                  <a:lnTo>
                    <a:pt x="4138" y="5585"/>
                  </a:lnTo>
                  <a:lnTo>
                    <a:pt x="7724" y="5585"/>
                  </a:lnTo>
                  <a:lnTo>
                    <a:pt x="7813" y="5572"/>
                  </a:lnTo>
                  <a:lnTo>
                    <a:pt x="7903" y="5547"/>
                  </a:lnTo>
                  <a:lnTo>
                    <a:pt x="7993" y="5508"/>
                  </a:lnTo>
                  <a:lnTo>
                    <a:pt x="8057" y="5444"/>
                  </a:lnTo>
                  <a:lnTo>
                    <a:pt x="8121" y="5367"/>
                  </a:lnTo>
                  <a:lnTo>
                    <a:pt x="8159" y="5290"/>
                  </a:lnTo>
                  <a:lnTo>
                    <a:pt x="8198" y="5201"/>
                  </a:lnTo>
                  <a:lnTo>
                    <a:pt x="8198" y="5098"/>
                  </a:lnTo>
                  <a:lnTo>
                    <a:pt x="8198" y="4996"/>
                  </a:lnTo>
                  <a:lnTo>
                    <a:pt x="8159" y="4906"/>
                  </a:lnTo>
                  <a:lnTo>
                    <a:pt x="8121" y="4829"/>
                  </a:lnTo>
                  <a:lnTo>
                    <a:pt x="8057" y="4753"/>
                  </a:lnTo>
                  <a:lnTo>
                    <a:pt x="7993" y="4701"/>
                  </a:lnTo>
                  <a:lnTo>
                    <a:pt x="7903" y="4650"/>
                  </a:lnTo>
                  <a:lnTo>
                    <a:pt x="7813" y="4624"/>
                  </a:lnTo>
                  <a:lnTo>
                    <a:pt x="7724" y="4612"/>
                  </a:lnTo>
                  <a:lnTo>
                    <a:pt x="4368" y="4612"/>
                  </a:lnTo>
                  <a:lnTo>
                    <a:pt x="859" y="180"/>
                  </a:lnTo>
                  <a:lnTo>
                    <a:pt x="795" y="116"/>
                  </a:lnTo>
                  <a:lnTo>
                    <a:pt x="718" y="65"/>
                  </a:lnTo>
                  <a:lnTo>
                    <a:pt x="628" y="26"/>
                  </a:lnTo>
                  <a:lnTo>
                    <a:pt x="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7"/>
            <p:cNvSpPr/>
            <p:nvPr/>
          </p:nvSpPr>
          <p:spPr>
            <a:xfrm>
              <a:off x="1286200" y="717775"/>
              <a:ext cx="120425" cy="148600"/>
            </a:xfrm>
            <a:custGeom>
              <a:avLst/>
              <a:gdLst/>
              <a:ahLst/>
              <a:cxnLst/>
              <a:rect l="l" t="t" r="r" b="b"/>
              <a:pathLst>
                <a:path w="4817" h="5944" extrusionOk="0">
                  <a:moveTo>
                    <a:pt x="449" y="0"/>
                  </a:moveTo>
                  <a:lnTo>
                    <a:pt x="359" y="26"/>
                  </a:lnTo>
                  <a:lnTo>
                    <a:pt x="269" y="51"/>
                  </a:lnTo>
                  <a:lnTo>
                    <a:pt x="180" y="103"/>
                  </a:lnTo>
                  <a:lnTo>
                    <a:pt x="116" y="180"/>
                  </a:lnTo>
                  <a:lnTo>
                    <a:pt x="65" y="256"/>
                  </a:lnTo>
                  <a:lnTo>
                    <a:pt x="26" y="333"/>
                  </a:lnTo>
                  <a:lnTo>
                    <a:pt x="1" y="423"/>
                  </a:lnTo>
                  <a:lnTo>
                    <a:pt x="1" y="525"/>
                  </a:lnTo>
                  <a:lnTo>
                    <a:pt x="13" y="615"/>
                  </a:lnTo>
                  <a:lnTo>
                    <a:pt x="52" y="705"/>
                  </a:lnTo>
                  <a:lnTo>
                    <a:pt x="103" y="782"/>
                  </a:lnTo>
                  <a:lnTo>
                    <a:pt x="3958" y="5764"/>
                  </a:lnTo>
                  <a:lnTo>
                    <a:pt x="4035" y="5841"/>
                  </a:lnTo>
                  <a:lnTo>
                    <a:pt x="4125" y="5905"/>
                  </a:lnTo>
                  <a:lnTo>
                    <a:pt x="4227" y="5930"/>
                  </a:lnTo>
                  <a:lnTo>
                    <a:pt x="4342" y="5943"/>
                  </a:lnTo>
                  <a:lnTo>
                    <a:pt x="4419" y="5943"/>
                  </a:lnTo>
                  <a:lnTo>
                    <a:pt x="4496" y="5917"/>
                  </a:lnTo>
                  <a:lnTo>
                    <a:pt x="4560" y="5892"/>
                  </a:lnTo>
                  <a:lnTo>
                    <a:pt x="4637" y="5841"/>
                  </a:lnTo>
                  <a:lnTo>
                    <a:pt x="4701" y="5777"/>
                  </a:lnTo>
                  <a:lnTo>
                    <a:pt x="4765" y="5700"/>
                  </a:lnTo>
                  <a:lnTo>
                    <a:pt x="4803" y="5610"/>
                  </a:lnTo>
                  <a:lnTo>
                    <a:pt x="4816" y="5520"/>
                  </a:lnTo>
                  <a:lnTo>
                    <a:pt x="4816" y="5431"/>
                  </a:lnTo>
                  <a:lnTo>
                    <a:pt x="4803" y="5341"/>
                  </a:lnTo>
                  <a:lnTo>
                    <a:pt x="4778" y="5251"/>
                  </a:lnTo>
                  <a:lnTo>
                    <a:pt x="4727" y="5162"/>
                  </a:lnTo>
                  <a:lnTo>
                    <a:pt x="871" y="192"/>
                  </a:lnTo>
                  <a:lnTo>
                    <a:pt x="795" y="116"/>
                  </a:lnTo>
                  <a:lnTo>
                    <a:pt x="718" y="64"/>
                  </a:lnTo>
                  <a:lnTo>
                    <a:pt x="628" y="26"/>
                  </a:lnTo>
                  <a:lnTo>
                    <a:pt x="538" y="13"/>
                  </a:lnTo>
                  <a:lnTo>
                    <a:pt x="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1684200" y="1149400"/>
              <a:ext cx="111125" cy="186375"/>
            </a:xfrm>
            <a:custGeom>
              <a:avLst/>
              <a:gdLst/>
              <a:ahLst/>
              <a:cxnLst/>
              <a:rect l="l" t="t" r="r" b="b"/>
              <a:pathLst>
                <a:path w="4445" h="7455" extrusionOk="0">
                  <a:moveTo>
                    <a:pt x="436" y="0"/>
                  </a:moveTo>
                  <a:lnTo>
                    <a:pt x="346" y="13"/>
                  </a:lnTo>
                  <a:lnTo>
                    <a:pt x="257" y="52"/>
                  </a:lnTo>
                  <a:lnTo>
                    <a:pt x="167" y="116"/>
                  </a:lnTo>
                  <a:lnTo>
                    <a:pt x="103" y="180"/>
                  </a:lnTo>
                  <a:lnTo>
                    <a:pt x="52" y="256"/>
                  </a:lnTo>
                  <a:lnTo>
                    <a:pt x="13" y="346"/>
                  </a:lnTo>
                  <a:lnTo>
                    <a:pt x="1" y="436"/>
                  </a:lnTo>
                  <a:lnTo>
                    <a:pt x="1" y="525"/>
                  </a:lnTo>
                  <a:lnTo>
                    <a:pt x="13" y="628"/>
                  </a:lnTo>
                  <a:lnTo>
                    <a:pt x="52" y="718"/>
                  </a:lnTo>
                  <a:lnTo>
                    <a:pt x="3536" y="7198"/>
                  </a:lnTo>
                  <a:lnTo>
                    <a:pt x="3574" y="7250"/>
                  </a:lnTo>
                  <a:lnTo>
                    <a:pt x="3612" y="7301"/>
                  </a:lnTo>
                  <a:lnTo>
                    <a:pt x="3664" y="7352"/>
                  </a:lnTo>
                  <a:lnTo>
                    <a:pt x="3715" y="7390"/>
                  </a:lnTo>
                  <a:lnTo>
                    <a:pt x="3779" y="7416"/>
                  </a:lnTo>
                  <a:lnTo>
                    <a:pt x="3830" y="7442"/>
                  </a:lnTo>
                  <a:lnTo>
                    <a:pt x="3894" y="7454"/>
                  </a:lnTo>
                  <a:lnTo>
                    <a:pt x="3958" y="7454"/>
                  </a:lnTo>
                  <a:lnTo>
                    <a:pt x="4086" y="7442"/>
                  </a:lnTo>
                  <a:lnTo>
                    <a:pt x="4189" y="7390"/>
                  </a:lnTo>
                  <a:lnTo>
                    <a:pt x="4278" y="7339"/>
                  </a:lnTo>
                  <a:lnTo>
                    <a:pt x="4343" y="7275"/>
                  </a:lnTo>
                  <a:lnTo>
                    <a:pt x="4394" y="7198"/>
                  </a:lnTo>
                  <a:lnTo>
                    <a:pt x="4432" y="7109"/>
                  </a:lnTo>
                  <a:lnTo>
                    <a:pt x="4445" y="7019"/>
                  </a:lnTo>
                  <a:lnTo>
                    <a:pt x="4445" y="6917"/>
                  </a:lnTo>
                  <a:lnTo>
                    <a:pt x="4432" y="6827"/>
                  </a:lnTo>
                  <a:lnTo>
                    <a:pt x="4394" y="6737"/>
                  </a:lnTo>
                  <a:lnTo>
                    <a:pt x="910" y="256"/>
                  </a:lnTo>
                  <a:lnTo>
                    <a:pt x="859" y="167"/>
                  </a:lnTo>
                  <a:lnTo>
                    <a:pt x="795" y="103"/>
                  </a:lnTo>
                  <a:lnTo>
                    <a:pt x="705" y="52"/>
                  </a:lnTo>
                  <a:lnTo>
                    <a:pt x="628" y="13"/>
                  </a:lnTo>
                  <a:lnTo>
                    <a:pt x="5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1399875" y="986725"/>
              <a:ext cx="244650" cy="379150"/>
            </a:xfrm>
            <a:custGeom>
              <a:avLst/>
              <a:gdLst/>
              <a:ahLst/>
              <a:cxnLst/>
              <a:rect l="l" t="t" r="r" b="b"/>
              <a:pathLst>
                <a:path w="9786" h="15166" extrusionOk="0">
                  <a:moveTo>
                    <a:pt x="487" y="1"/>
                  </a:moveTo>
                  <a:lnTo>
                    <a:pt x="385" y="14"/>
                  </a:lnTo>
                  <a:lnTo>
                    <a:pt x="295" y="39"/>
                  </a:lnTo>
                  <a:lnTo>
                    <a:pt x="218" y="91"/>
                  </a:lnTo>
                  <a:lnTo>
                    <a:pt x="141" y="142"/>
                  </a:lnTo>
                  <a:lnTo>
                    <a:pt x="90" y="219"/>
                  </a:lnTo>
                  <a:lnTo>
                    <a:pt x="39" y="295"/>
                  </a:lnTo>
                  <a:lnTo>
                    <a:pt x="13" y="385"/>
                  </a:lnTo>
                  <a:lnTo>
                    <a:pt x="0" y="488"/>
                  </a:lnTo>
                  <a:lnTo>
                    <a:pt x="0" y="6354"/>
                  </a:lnTo>
                  <a:lnTo>
                    <a:pt x="13" y="6456"/>
                  </a:lnTo>
                  <a:lnTo>
                    <a:pt x="39" y="6546"/>
                  </a:lnTo>
                  <a:lnTo>
                    <a:pt x="90" y="6635"/>
                  </a:lnTo>
                  <a:lnTo>
                    <a:pt x="141" y="6699"/>
                  </a:lnTo>
                  <a:lnTo>
                    <a:pt x="218" y="6763"/>
                  </a:lnTo>
                  <a:lnTo>
                    <a:pt x="295" y="6802"/>
                  </a:lnTo>
                  <a:lnTo>
                    <a:pt x="385" y="6827"/>
                  </a:lnTo>
                  <a:lnTo>
                    <a:pt x="487" y="6840"/>
                  </a:lnTo>
                  <a:lnTo>
                    <a:pt x="4829" y="6840"/>
                  </a:lnTo>
                  <a:lnTo>
                    <a:pt x="8863" y="14896"/>
                  </a:lnTo>
                  <a:lnTo>
                    <a:pt x="8902" y="14960"/>
                  </a:lnTo>
                  <a:lnTo>
                    <a:pt x="8940" y="15012"/>
                  </a:lnTo>
                  <a:lnTo>
                    <a:pt x="8991" y="15063"/>
                  </a:lnTo>
                  <a:lnTo>
                    <a:pt x="9043" y="15101"/>
                  </a:lnTo>
                  <a:lnTo>
                    <a:pt x="9107" y="15127"/>
                  </a:lnTo>
                  <a:lnTo>
                    <a:pt x="9171" y="15153"/>
                  </a:lnTo>
                  <a:lnTo>
                    <a:pt x="9235" y="15165"/>
                  </a:lnTo>
                  <a:lnTo>
                    <a:pt x="9299" y="15165"/>
                  </a:lnTo>
                  <a:lnTo>
                    <a:pt x="9414" y="15153"/>
                  </a:lnTo>
                  <a:lnTo>
                    <a:pt x="9517" y="15114"/>
                  </a:lnTo>
                  <a:lnTo>
                    <a:pt x="9593" y="15063"/>
                  </a:lnTo>
                  <a:lnTo>
                    <a:pt x="9670" y="14999"/>
                  </a:lnTo>
                  <a:lnTo>
                    <a:pt x="9721" y="14922"/>
                  </a:lnTo>
                  <a:lnTo>
                    <a:pt x="9760" y="14832"/>
                  </a:lnTo>
                  <a:lnTo>
                    <a:pt x="9786" y="14743"/>
                  </a:lnTo>
                  <a:lnTo>
                    <a:pt x="9786" y="14653"/>
                  </a:lnTo>
                  <a:lnTo>
                    <a:pt x="9773" y="14551"/>
                  </a:lnTo>
                  <a:lnTo>
                    <a:pt x="9734" y="14461"/>
                  </a:lnTo>
                  <a:lnTo>
                    <a:pt x="5559" y="6136"/>
                  </a:lnTo>
                  <a:lnTo>
                    <a:pt x="5533" y="6085"/>
                  </a:lnTo>
                  <a:lnTo>
                    <a:pt x="5482" y="6033"/>
                  </a:lnTo>
                  <a:lnTo>
                    <a:pt x="5431" y="5982"/>
                  </a:lnTo>
                  <a:lnTo>
                    <a:pt x="5380" y="5944"/>
                  </a:lnTo>
                  <a:lnTo>
                    <a:pt x="5328" y="5918"/>
                  </a:lnTo>
                  <a:lnTo>
                    <a:pt x="5264" y="5892"/>
                  </a:lnTo>
                  <a:lnTo>
                    <a:pt x="5200" y="5880"/>
                  </a:lnTo>
                  <a:lnTo>
                    <a:pt x="5123" y="5867"/>
                  </a:lnTo>
                  <a:lnTo>
                    <a:pt x="974" y="5867"/>
                  </a:lnTo>
                  <a:lnTo>
                    <a:pt x="974" y="488"/>
                  </a:lnTo>
                  <a:lnTo>
                    <a:pt x="961" y="385"/>
                  </a:lnTo>
                  <a:lnTo>
                    <a:pt x="935" y="295"/>
                  </a:lnTo>
                  <a:lnTo>
                    <a:pt x="897" y="219"/>
                  </a:lnTo>
                  <a:lnTo>
                    <a:pt x="833" y="142"/>
                  </a:lnTo>
                  <a:lnTo>
                    <a:pt x="756" y="91"/>
                  </a:lnTo>
                  <a:lnTo>
                    <a:pt x="679" y="39"/>
                  </a:lnTo>
                  <a:lnTo>
                    <a:pt x="589" y="14"/>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1920500" y="1064550"/>
              <a:ext cx="24375" cy="166850"/>
            </a:xfrm>
            <a:custGeom>
              <a:avLst/>
              <a:gdLst/>
              <a:ahLst/>
              <a:cxnLst/>
              <a:rect l="l" t="t" r="r" b="b"/>
              <a:pathLst>
                <a:path w="975" h="6674" extrusionOk="0">
                  <a:moveTo>
                    <a:pt x="488" y="0"/>
                  </a:moveTo>
                  <a:lnTo>
                    <a:pt x="385" y="13"/>
                  </a:lnTo>
                  <a:lnTo>
                    <a:pt x="295" y="39"/>
                  </a:lnTo>
                  <a:lnTo>
                    <a:pt x="219" y="90"/>
                  </a:lnTo>
                  <a:lnTo>
                    <a:pt x="142" y="141"/>
                  </a:lnTo>
                  <a:lnTo>
                    <a:pt x="91" y="218"/>
                  </a:lnTo>
                  <a:lnTo>
                    <a:pt x="39" y="295"/>
                  </a:lnTo>
                  <a:lnTo>
                    <a:pt x="14" y="384"/>
                  </a:lnTo>
                  <a:lnTo>
                    <a:pt x="1" y="487"/>
                  </a:lnTo>
                  <a:lnTo>
                    <a:pt x="1" y="6186"/>
                  </a:lnTo>
                  <a:lnTo>
                    <a:pt x="14" y="6289"/>
                  </a:lnTo>
                  <a:lnTo>
                    <a:pt x="39" y="6379"/>
                  </a:lnTo>
                  <a:lnTo>
                    <a:pt x="91" y="6468"/>
                  </a:lnTo>
                  <a:lnTo>
                    <a:pt x="142" y="6532"/>
                  </a:lnTo>
                  <a:lnTo>
                    <a:pt x="219" y="6596"/>
                  </a:lnTo>
                  <a:lnTo>
                    <a:pt x="295" y="6635"/>
                  </a:lnTo>
                  <a:lnTo>
                    <a:pt x="385" y="6673"/>
                  </a:lnTo>
                  <a:lnTo>
                    <a:pt x="590" y="6673"/>
                  </a:lnTo>
                  <a:lnTo>
                    <a:pt x="680" y="6635"/>
                  </a:lnTo>
                  <a:lnTo>
                    <a:pt x="757" y="6596"/>
                  </a:lnTo>
                  <a:lnTo>
                    <a:pt x="833" y="6532"/>
                  </a:lnTo>
                  <a:lnTo>
                    <a:pt x="897" y="6468"/>
                  </a:lnTo>
                  <a:lnTo>
                    <a:pt x="936" y="6379"/>
                  </a:lnTo>
                  <a:lnTo>
                    <a:pt x="961" y="6289"/>
                  </a:lnTo>
                  <a:lnTo>
                    <a:pt x="974" y="6186"/>
                  </a:lnTo>
                  <a:lnTo>
                    <a:pt x="974" y="487"/>
                  </a:lnTo>
                  <a:lnTo>
                    <a:pt x="961" y="384"/>
                  </a:lnTo>
                  <a:lnTo>
                    <a:pt x="936" y="295"/>
                  </a:lnTo>
                  <a:lnTo>
                    <a:pt x="897" y="218"/>
                  </a:lnTo>
                  <a:lnTo>
                    <a:pt x="833" y="141"/>
                  </a:lnTo>
                  <a:lnTo>
                    <a:pt x="757" y="90"/>
                  </a:lnTo>
                  <a:lnTo>
                    <a:pt x="680" y="39"/>
                  </a:lnTo>
                  <a:lnTo>
                    <a:pt x="590" y="13"/>
                  </a:lnTo>
                  <a:lnTo>
                    <a:pt x="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1386100" y="972975"/>
              <a:ext cx="51900" cy="51900"/>
            </a:xfrm>
            <a:custGeom>
              <a:avLst/>
              <a:gdLst/>
              <a:ahLst/>
              <a:cxnLst/>
              <a:rect l="l" t="t" r="r" b="b"/>
              <a:pathLst>
                <a:path w="2076" h="2076" extrusionOk="0">
                  <a:moveTo>
                    <a:pt x="936" y="0"/>
                  </a:moveTo>
                  <a:lnTo>
                    <a:pt x="833" y="26"/>
                  </a:lnTo>
                  <a:lnTo>
                    <a:pt x="731" y="51"/>
                  </a:lnTo>
                  <a:lnTo>
                    <a:pt x="628" y="77"/>
                  </a:lnTo>
                  <a:lnTo>
                    <a:pt x="538" y="128"/>
                  </a:lnTo>
                  <a:lnTo>
                    <a:pt x="462" y="179"/>
                  </a:lnTo>
                  <a:lnTo>
                    <a:pt x="372" y="231"/>
                  </a:lnTo>
                  <a:lnTo>
                    <a:pt x="308" y="308"/>
                  </a:lnTo>
                  <a:lnTo>
                    <a:pt x="231" y="372"/>
                  </a:lnTo>
                  <a:lnTo>
                    <a:pt x="180" y="461"/>
                  </a:lnTo>
                  <a:lnTo>
                    <a:pt x="129" y="538"/>
                  </a:lnTo>
                  <a:lnTo>
                    <a:pt x="77" y="628"/>
                  </a:lnTo>
                  <a:lnTo>
                    <a:pt x="52" y="730"/>
                  </a:lnTo>
                  <a:lnTo>
                    <a:pt x="26" y="833"/>
                  </a:lnTo>
                  <a:lnTo>
                    <a:pt x="1" y="935"/>
                  </a:lnTo>
                  <a:lnTo>
                    <a:pt x="1" y="1038"/>
                  </a:lnTo>
                  <a:lnTo>
                    <a:pt x="1" y="1140"/>
                  </a:lnTo>
                  <a:lnTo>
                    <a:pt x="26" y="1242"/>
                  </a:lnTo>
                  <a:lnTo>
                    <a:pt x="52" y="1345"/>
                  </a:lnTo>
                  <a:lnTo>
                    <a:pt x="77" y="1447"/>
                  </a:lnTo>
                  <a:lnTo>
                    <a:pt x="129" y="1537"/>
                  </a:lnTo>
                  <a:lnTo>
                    <a:pt x="180" y="1614"/>
                  </a:lnTo>
                  <a:lnTo>
                    <a:pt x="231" y="1704"/>
                  </a:lnTo>
                  <a:lnTo>
                    <a:pt x="308" y="1768"/>
                  </a:lnTo>
                  <a:lnTo>
                    <a:pt x="372" y="1844"/>
                  </a:lnTo>
                  <a:lnTo>
                    <a:pt x="462" y="1896"/>
                  </a:lnTo>
                  <a:lnTo>
                    <a:pt x="538" y="1947"/>
                  </a:lnTo>
                  <a:lnTo>
                    <a:pt x="628" y="1998"/>
                  </a:lnTo>
                  <a:lnTo>
                    <a:pt x="731" y="2037"/>
                  </a:lnTo>
                  <a:lnTo>
                    <a:pt x="833" y="2062"/>
                  </a:lnTo>
                  <a:lnTo>
                    <a:pt x="936" y="2075"/>
                  </a:lnTo>
                  <a:lnTo>
                    <a:pt x="1140" y="2075"/>
                  </a:lnTo>
                  <a:lnTo>
                    <a:pt x="1243" y="2062"/>
                  </a:lnTo>
                  <a:lnTo>
                    <a:pt x="1345" y="2037"/>
                  </a:lnTo>
                  <a:lnTo>
                    <a:pt x="1448" y="1998"/>
                  </a:lnTo>
                  <a:lnTo>
                    <a:pt x="1538" y="1947"/>
                  </a:lnTo>
                  <a:lnTo>
                    <a:pt x="1614" y="1896"/>
                  </a:lnTo>
                  <a:lnTo>
                    <a:pt x="1704" y="1844"/>
                  </a:lnTo>
                  <a:lnTo>
                    <a:pt x="1781" y="1768"/>
                  </a:lnTo>
                  <a:lnTo>
                    <a:pt x="1845" y="1704"/>
                  </a:lnTo>
                  <a:lnTo>
                    <a:pt x="1896" y="1614"/>
                  </a:lnTo>
                  <a:lnTo>
                    <a:pt x="1947" y="1537"/>
                  </a:lnTo>
                  <a:lnTo>
                    <a:pt x="1999" y="1447"/>
                  </a:lnTo>
                  <a:lnTo>
                    <a:pt x="2037" y="1345"/>
                  </a:lnTo>
                  <a:lnTo>
                    <a:pt x="2063" y="1242"/>
                  </a:lnTo>
                  <a:lnTo>
                    <a:pt x="2075" y="1140"/>
                  </a:lnTo>
                  <a:lnTo>
                    <a:pt x="2075" y="1038"/>
                  </a:lnTo>
                  <a:lnTo>
                    <a:pt x="2075" y="935"/>
                  </a:lnTo>
                  <a:lnTo>
                    <a:pt x="2063" y="833"/>
                  </a:lnTo>
                  <a:lnTo>
                    <a:pt x="2037" y="730"/>
                  </a:lnTo>
                  <a:lnTo>
                    <a:pt x="1999" y="628"/>
                  </a:lnTo>
                  <a:lnTo>
                    <a:pt x="1947" y="538"/>
                  </a:lnTo>
                  <a:lnTo>
                    <a:pt x="1896" y="461"/>
                  </a:lnTo>
                  <a:lnTo>
                    <a:pt x="1845" y="372"/>
                  </a:lnTo>
                  <a:lnTo>
                    <a:pt x="1781" y="308"/>
                  </a:lnTo>
                  <a:lnTo>
                    <a:pt x="1704" y="231"/>
                  </a:lnTo>
                  <a:lnTo>
                    <a:pt x="1614" y="179"/>
                  </a:lnTo>
                  <a:lnTo>
                    <a:pt x="1538" y="128"/>
                  </a:lnTo>
                  <a:lnTo>
                    <a:pt x="1448" y="77"/>
                  </a:lnTo>
                  <a:lnTo>
                    <a:pt x="1345" y="51"/>
                  </a:lnTo>
                  <a:lnTo>
                    <a:pt x="1243" y="26"/>
                  </a:lnTo>
                  <a:lnTo>
                    <a:pt x="1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1360175" y="818625"/>
              <a:ext cx="51875" cy="52225"/>
            </a:xfrm>
            <a:custGeom>
              <a:avLst/>
              <a:gdLst/>
              <a:ahLst/>
              <a:cxnLst/>
              <a:rect l="l" t="t" r="r" b="b"/>
              <a:pathLst>
                <a:path w="2075" h="2089" extrusionOk="0">
                  <a:moveTo>
                    <a:pt x="1038" y="1"/>
                  </a:moveTo>
                  <a:lnTo>
                    <a:pt x="935" y="14"/>
                  </a:lnTo>
                  <a:lnTo>
                    <a:pt x="833" y="26"/>
                  </a:lnTo>
                  <a:lnTo>
                    <a:pt x="730" y="52"/>
                  </a:lnTo>
                  <a:lnTo>
                    <a:pt x="628" y="90"/>
                  </a:lnTo>
                  <a:lnTo>
                    <a:pt x="538" y="129"/>
                  </a:lnTo>
                  <a:lnTo>
                    <a:pt x="448" y="180"/>
                  </a:lnTo>
                  <a:lnTo>
                    <a:pt x="372" y="244"/>
                  </a:lnTo>
                  <a:lnTo>
                    <a:pt x="295" y="308"/>
                  </a:lnTo>
                  <a:lnTo>
                    <a:pt x="231" y="385"/>
                  </a:lnTo>
                  <a:lnTo>
                    <a:pt x="179" y="462"/>
                  </a:lnTo>
                  <a:lnTo>
                    <a:pt x="128" y="551"/>
                  </a:lnTo>
                  <a:lnTo>
                    <a:pt x="77" y="641"/>
                  </a:lnTo>
                  <a:lnTo>
                    <a:pt x="39" y="731"/>
                  </a:lnTo>
                  <a:lnTo>
                    <a:pt x="13" y="833"/>
                  </a:lnTo>
                  <a:lnTo>
                    <a:pt x="0" y="936"/>
                  </a:lnTo>
                  <a:lnTo>
                    <a:pt x="0" y="1038"/>
                  </a:lnTo>
                  <a:lnTo>
                    <a:pt x="0" y="1153"/>
                  </a:lnTo>
                  <a:lnTo>
                    <a:pt x="13" y="1256"/>
                  </a:lnTo>
                  <a:lnTo>
                    <a:pt x="39" y="1358"/>
                  </a:lnTo>
                  <a:lnTo>
                    <a:pt x="77" y="1448"/>
                  </a:lnTo>
                  <a:lnTo>
                    <a:pt x="128" y="1538"/>
                  </a:lnTo>
                  <a:lnTo>
                    <a:pt x="179" y="1627"/>
                  </a:lnTo>
                  <a:lnTo>
                    <a:pt x="231" y="1704"/>
                  </a:lnTo>
                  <a:lnTo>
                    <a:pt x="295" y="1781"/>
                  </a:lnTo>
                  <a:lnTo>
                    <a:pt x="372" y="1845"/>
                  </a:lnTo>
                  <a:lnTo>
                    <a:pt x="448" y="1909"/>
                  </a:lnTo>
                  <a:lnTo>
                    <a:pt x="538" y="1960"/>
                  </a:lnTo>
                  <a:lnTo>
                    <a:pt x="628" y="1999"/>
                  </a:lnTo>
                  <a:lnTo>
                    <a:pt x="730" y="2037"/>
                  </a:lnTo>
                  <a:lnTo>
                    <a:pt x="833" y="2063"/>
                  </a:lnTo>
                  <a:lnTo>
                    <a:pt x="935" y="2076"/>
                  </a:lnTo>
                  <a:lnTo>
                    <a:pt x="1038" y="2088"/>
                  </a:lnTo>
                  <a:lnTo>
                    <a:pt x="1140" y="2076"/>
                  </a:lnTo>
                  <a:lnTo>
                    <a:pt x="1242" y="2063"/>
                  </a:lnTo>
                  <a:lnTo>
                    <a:pt x="1345" y="2037"/>
                  </a:lnTo>
                  <a:lnTo>
                    <a:pt x="1447" y="1999"/>
                  </a:lnTo>
                  <a:lnTo>
                    <a:pt x="1537" y="1960"/>
                  </a:lnTo>
                  <a:lnTo>
                    <a:pt x="1614" y="1909"/>
                  </a:lnTo>
                  <a:lnTo>
                    <a:pt x="1704" y="1845"/>
                  </a:lnTo>
                  <a:lnTo>
                    <a:pt x="1768" y="1781"/>
                  </a:lnTo>
                  <a:lnTo>
                    <a:pt x="1844" y="1704"/>
                  </a:lnTo>
                  <a:lnTo>
                    <a:pt x="1896" y="1627"/>
                  </a:lnTo>
                  <a:lnTo>
                    <a:pt x="1947" y="1538"/>
                  </a:lnTo>
                  <a:lnTo>
                    <a:pt x="1998" y="1448"/>
                  </a:lnTo>
                  <a:lnTo>
                    <a:pt x="2024" y="1358"/>
                  </a:lnTo>
                  <a:lnTo>
                    <a:pt x="2049" y="1256"/>
                  </a:lnTo>
                  <a:lnTo>
                    <a:pt x="2075" y="1153"/>
                  </a:lnTo>
                  <a:lnTo>
                    <a:pt x="2075" y="1038"/>
                  </a:lnTo>
                  <a:lnTo>
                    <a:pt x="2075" y="936"/>
                  </a:lnTo>
                  <a:lnTo>
                    <a:pt x="2049" y="833"/>
                  </a:lnTo>
                  <a:lnTo>
                    <a:pt x="2024" y="731"/>
                  </a:lnTo>
                  <a:lnTo>
                    <a:pt x="1998" y="641"/>
                  </a:lnTo>
                  <a:lnTo>
                    <a:pt x="1947" y="551"/>
                  </a:lnTo>
                  <a:lnTo>
                    <a:pt x="1896" y="462"/>
                  </a:lnTo>
                  <a:lnTo>
                    <a:pt x="1844" y="385"/>
                  </a:lnTo>
                  <a:lnTo>
                    <a:pt x="1768" y="308"/>
                  </a:lnTo>
                  <a:lnTo>
                    <a:pt x="1704" y="244"/>
                  </a:lnTo>
                  <a:lnTo>
                    <a:pt x="1614" y="180"/>
                  </a:lnTo>
                  <a:lnTo>
                    <a:pt x="1537" y="129"/>
                  </a:lnTo>
                  <a:lnTo>
                    <a:pt x="1447" y="90"/>
                  </a:lnTo>
                  <a:lnTo>
                    <a:pt x="1345" y="52"/>
                  </a:lnTo>
                  <a:lnTo>
                    <a:pt x="1242" y="26"/>
                  </a:lnTo>
                  <a:lnTo>
                    <a:pt x="1140" y="14"/>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1549400" y="656600"/>
              <a:ext cx="52225" cy="51900"/>
            </a:xfrm>
            <a:custGeom>
              <a:avLst/>
              <a:gdLst/>
              <a:ahLst/>
              <a:cxnLst/>
              <a:rect l="l" t="t" r="r" b="b"/>
              <a:pathLst>
                <a:path w="2089" h="2076" extrusionOk="0">
                  <a:moveTo>
                    <a:pt x="936" y="1"/>
                  </a:moveTo>
                  <a:lnTo>
                    <a:pt x="833" y="27"/>
                  </a:lnTo>
                  <a:lnTo>
                    <a:pt x="731" y="52"/>
                  </a:lnTo>
                  <a:lnTo>
                    <a:pt x="641" y="78"/>
                  </a:lnTo>
                  <a:lnTo>
                    <a:pt x="551" y="129"/>
                  </a:lnTo>
                  <a:lnTo>
                    <a:pt x="462" y="180"/>
                  </a:lnTo>
                  <a:lnTo>
                    <a:pt x="385" y="231"/>
                  </a:lnTo>
                  <a:lnTo>
                    <a:pt x="308" y="308"/>
                  </a:lnTo>
                  <a:lnTo>
                    <a:pt x="244" y="372"/>
                  </a:lnTo>
                  <a:lnTo>
                    <a:pt x="180" y="462"/>
                  </a:lnTo>
                  <a:lnTo>
                    <a:pt x="129" y="539"/>
                  </a:lnTo>
                  <a:lnTo>
                    <a:pt x="90" y="641"/>
                  </a:lnTo>
                  <a:lnTo>
                    <a:pt x="52" y="731"/>
                  </a:lnTo>
                  <a:lnTo>
                    <a:pt x="26" y="833"/>
                  </a:lnTo>
                  <a:lnTo>
                    <a:pt x="13" y="936"/>
                  </a:lnTo>
                  <a:lnTo>
                    <a:pt x="1" y="1038"/>
                  </a:lnTo>
                  <a:lnTo>
                    <a:pt x="13" y="1141"/>
                  </a:lnTo>
                  <a:lnTo>
                    <a:pt x="26" y="1243"/>
                  </a:lnTo>
                  <a:lnTo>
                    <a:pt x="52" y="1346"/>
                  </a:lnTo>
                  <a:lnTo>
                    <a:pt x="90" y="1448"/>
                  </a:lnTo>
                  <a:lnTo>
                    <a:pt x="129" y="1538"/>
                  </a:lnTo>
                  <a:lnTo>
                    <a:pt x="180" y="1628"/>
                  </a:lnTo>
                  <a:lnTo>
                    <a:pt x="244" y="1704"/>
                  </a:lnTo>
                  <a:lnTo>
                    <a:pt x="308" y="1781"/>
                  </a:lnTo>
                  <a:lnTo>
                    <a:pt x="385" y="1845"/>
                  </a:lnTo>
                  <a:lnTo>
                    <a:pt x="462" y="1896"/>
                  </a:lnTo>
                  <a:lnTo>
                    <a:pt x="551" y="1961"/>
                  </a:lnTo>
                  <a:lnTo>
                    <a:pt x="641" y="1999"/>
                  </a:lnTo>
                  <a:lnTo>
                    <a:pt x="731" y="2037"/>
                  </a:lnTo>
                  <a:lnTo>
                    <a:pt x="833" y="2063"/>
                  </a:lnTo>
                  <a:lnTo>
                    <a:pt x="936" y="2076"/>
                  </a:lnTo>
                  <a:lnTo>
                    <a:pt x="1153" y="2076"/>
                  </a:lnTo>
                  <a:lnTo>
                    <a:pt x="1256" y="2063"/>
                  </a:lnTo>
                  <a:lnTo>
                    <a:pt x="1358" y="2037"/>
                  </a:lnTo>
                  <a:lnTo>
                    <a:pt x="1448" y="1999"/>
                  </a:lnTo>
                  <a:lnTo>
                    <a:pt x="1538" y="1961"/>
                  </a:lnTo>
                  <a:lnTo>
                    <a:pt x="1627" y="1896"/>
                  </a:lnTo>
                  <a:lnTo>
                    <a:pt x="1704" y="1845"/>
                  </a:lnTo>
                  <a:lnTo>
                    <a:pt x="1781" y="1781"/>
                  </a:lnTo>
                  <a:lnTo>
                    <a:pt x="1845" y="1704"/>
                  </a:lnTo>
                  <a:lnTo>
                    <a:pt x="1909" y="1628"/>
                  </a:lnTo>
                  <a:lnTo>
                    <a:pt x="1960" y="1538"/>
                  </a:lnTo>
                  <a:lnTo>
                    <a:pt x="1999" y="1448"/>
                  </a:lnTo>
                  <a:lnTo>
                    <a:pt x="2037" y="1346"/>
                  </a:lnTo>
                  <a:lnTo>
                    <a:pt x="2063" y="1243"/>
                  </a:lnTo>
                  <a:lnTo>
                    <a:pt x="2075" y="1141"/>
                  </a:lnTo>
                  <a:lnTo>
                    <a:pt x="2088" y="1038"/>
                  </a:lnTo>
                  <a:lnTo>
                    <a:pt x="2075" y="936"/>
                  </a:lnTo>
                  <a:lnTo>
                    <a:pt x="2063" y="833"/>
                  </a:lnTo>
                  <a:lnTo>
                    <a:pt x="2037" y="731"/>
                  </a:lnTo>
                  <a:lnTo>
                    <a:pt x="1999" y="641"/>
                  </a:lnTo>
                  <a:lnTo>
                    <a:pt x="1960" y="539"/>
                  </a:lnTo>
                  <a:lnTo>
                    <a:pt x="1909" y="462"/>
                  </a:lnTo>
                  <a:lnTo>
                    <a:pt x="1845" y="372"/>
                  </a:lnTo>
                  <a:lnTo>
                    <a:pt x="1781" y="308"/>
                  </a:lnTo>
                  <a:lnTo>
                    <a:pt x="1704" y="231"/>
                  </a:lnTo>
                  <a:lnTo>
                    <a:pt x="1627" y="180"/>
                  </a:lnTo>
                  <a:lnTo>
                    <a:pt x="1538" y="129"/>
                  </a:lnTo>
                  <a:lnTo>
                    <a:pt x="1448" y="78"/>
                  </a:lnTo>
                  <a:lnTo>
                    <a:pt x="1358" y="52"/>
                  </a:lnTo>
                  <a:lnTo>
                    <a:pt x="1256" y="27"/>
                  </a:lnTo>
                  <a:lnTo>
                    <a:pt x="1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1924025" y="569825"/>
              <a:ext cx="52225" cy="52225"/>
            </a:xfrm>
            <a:custGeom>
              <a:avLst/>
              <a:gdLst/>
              <a:ahLst/>
              <a:cxnLst/>
              <a:rect l="l" t="t" r="r" b="b"/>
              <a:pathLst>
                <a:path w="2089" h="2089" extrusionOk="0">
                  <a:moveTo>
                    <a:pt x="1051" y="1"/>
                  </a:moveTo>
                  <a:lnTo>
                    <a:pt x="936" y="14"/>
                  </a:lnTo>
                  <a:lnTo>
                    <a:pt x="833" y="27"/>
                  </a:lnTo>
                  <a:lnTo>
                    <a:pt x="731" y="52"/>
                  </a:lnTo>
                  <a:lnTo>
                    <a:pt x="641" y="91"/>
                  </a:lnTo>
                  <a:lnTo>
                    <a:pt x="551" y="129"/>
                  </a:lnTo>
                  <a:lnTo>
                    <a:pt x="462" y="180"/>
                  </a:lnTo>
                  <a:lnTo>
                    <a:pt x="385" y="244"/>
                  </a:lnTo>
                  <a:lnTo>
                    <a:pt x="308" y="308"/>
                  </a:lnTo>
                  <a:lnTo>
                    <a:pt x="244" y="385"/>
                  </a:lnTo>
                  <a:lnTo>
                    <a:pt x="180" y="462"/>
                  </a:lnTo>
                  <a:lnTo>
                    <a:pt x="129" y="552"/>
                  </a:lnTo>
                  <a:lnTo>
                    <a:pt x="90" y="641"/>
                  </a:lnTo>
                  <a:lnTo>
                    <a:pt x="52" y="731"/>
                  </a:lnTo>
                  <a:lnTo>
                    <a:pt x="26" y="833"/>
                  </a:lnTo>
                  <a:lnTo>
                    <a:pt x="14" y="936"/>
                  </a:lnTo>
                  <a:lnTo>
                    <a:pt x="1" y="1051"/>
                  </a:lnTo>
                  <a:lnTo>
                    <a:pt x="14" y="1154"/>
                  </a:lnTo>
                  <a:lnTo>
                    <a:pt x="26" y="1256"/>
                  </a:lnTo>
                  <a:lnTo>
                    <a:pt x="52" y="1359"/>
                  </a:lnTo>
                  <a:lnTo>
                    <a:pt x="90" y="1448"/>
                  </a:lnTo>
                  <a:lnTo>
                    <a:pt x="129" y="1538"/>
                  </a:lnTo>
                  <a:lnTo>
                    <a:pt x="180" y="1628"/>
                  </a:lnTo>
                  <a:lnTo>
                    <a:pt x="244" y="1704"/>
                  </a:lnTo>
                  <a:lnTo>
                    <a:pt x="308" y="1781"/>
                  </a:lnTo>
                  <a:lnTo>
                    <a:pt x="385" y="1845"/>
                  </a:lnTo>
                  <a:lnTo>
                    <a:pt x="462" y="1909"/>
                  </a:lnTo>
                  <a:lnTo>
                    <a:pt x="551" y="1961"/>
                  </a:lnTo>
                  <a:lnTo>
                    <a:pt x="641" y="1999"/>
                  </a:lnTo>
                  <a:lnTo>
                    <a:pt x="731" y="2037"/>
                  </a:lnTo>
                  <a:lnTo>
                    <a:pt x="833" y="2063"/>
                  </a:lnTo>
                  <a:lnTo>
                    <a:pt x="936" y="2076"/>
                  </a:lnTo>
                  <a:lnTo>
                    <a:pt x="1051" y="2089"/>
                  </a:lnTo>
                  <a:lnTo>
                    <a:pt x="1153" y="2076"/>
                  </a:lnTo>
                  <a:lnTo>
                    <a:pt x="1256" y="2063"/>
                  </a:lnTo>
                  <a:lnTo>
                    <a:pt x="1358" y="2037"/>
                  </a:lnTo>
                  <a:lnTo>
                    <a:pt x="1448" y="1999"/>
                  </a:lnTo>
                  <a:lnTo>
                    <a:pt x="1538" y="1961"/>
                  </a:lnTo>
                  <a:lnTo>
                    <a:pt x="1627" y="1909"/>
                  </a:lnTo>
                  <a:lnTo>
                    <a:pt x="1704" y="1845"/>
                  </a:lnTo>
                  <a:lnTo>
                    <a:pt x="1781" y="1781"/>
                  </a:lnTo>
                  <a:lnTo>
                    <a:pt x="1845" y="1704"/>
                  </a:lnTo>
                  <a:lnTo>
                    <a:pt x="1909" y="1628"/>
                  </a:lnTo>
                  <a:lnTo>
                    <a:pt x="1960" y="1538"/>
                  </a:lnTo>
                  <a:lnTo>
                    <a:pt x="1999" y="1448"/>
                  </a:lnTo>
                  <a:lnTo>
                    <a:pt x="2037" y="1359"/>
                  </a:lnTo>
                  <a:lnTo>
                    <a:pt x="2063" y="1256"/>
                  </a:lnTo>
                  <a:lnTo>
                    <a:pt x="2076" y="1154"/>
                  </a:lnTo>
                  <a:lnTo>
                    <a:pt x="2088" y="1051"/>
                  </a:lnTo>
                  <a:lnTo>
                    <a:pt x="2076" y="936"/>
                  </a:lnTo>
                  <a:lnTo>
                    <a:pt x="2063" y="833"/>
                  </a:lnTo>
                  <a:lnTo>
                    <a:pt x="2037" y="731"/>
                  </a:lnTo>
                  <a:lnTo>
                    <a:pt x="1999" y="641"/>
                  </a:lnTo>
                  <a:lnTo>
                    <a:pt x="1960" y="552"/>
                  </a:lnTo>
                  <a:lnTo>
                    <a:pt x="1909" y="462"/>
                  </a:lnTo>
                  <a:lnTo>
                    <a:pt x="1845" y="385"/>
                  </a:lnTo>
                  <a:lnTo>
                    <a:pt x="1781" y="308"/>
                  </a:lnTo>
                  <a:lnTo>
                    <a:pt x="1704" y="244"/>
                  </a:lnTo>
                  <a:lnTo>
                    <a:pt x="1627" y="180"/>
                  </a:lnTo>
                  <a:lnTo>
                    <a:pt x="1538" y="129"/>
                  </a:lnTo>
                  <a:lnTo>
                    <a:pt x="1448" y="91"/>
                  </a:lnTo>
                  <a:lnTo>
                    <a:pt x="1358" y="52"/>
                  </a:lnTo>
                  <a:lnTo>
                    <a:pt x="1256" y="27"/>
                  </a:lnTo>
                  <a:lnTo>
                    <a:pt x="1153" y="14"/>
                  </a:lnTo>
                  <a:lnTo>
                    <a:pt x="1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2174100" y="857050"/>
              <a:ext cx="51900" cy="51900"/>
            </a:xfrm>
            <a:custGeom>
              <a:avLst/>
              <a:gdLst/>
              <a:ahLst/>
              <a:cxnLst/>
              <a:rect l="l" t="t" r="r" b="b"/>
              <a:pathLst>
                <a:path w="2076" h="2076" extrusionOk="0">
                  <a:moveTo>
                    <a:pt x="923" y="1"/>
                  </a:moveTo>
                  <a:lnTo>
                    <a:pt x="820" y="13"/>
                  </a:lnTo>
                  <a:lnTo>
                    <a:pt x="731" y="39"/>
                  </a:lnTo>
                  <a:lnTo>
                    <a:pt x="628" y="78"/>
                  </a:lnTo>
                  <a:lnTo>
                    <a:pt x="539" y="116"/>
                  </a:lnTo>
                  <a:lnTo>
                    <a:pt x="449" y="167"/>
                  </a:lnTo>
                  <a:lnTo>
                    <a:pt x="372" y="231"/>
                  </a:lnTo>
                  <a:lnTo>
                    <a:pt x="295" y="295"/>
                  </a:lnTo>
                  <a:lnTo>
                    <a:pt x="231" y="372"/>
                  </a:lnTo>
                  <a:lnTo>
                    <a:pt x="167" y="449"/>
                  </a:lnTo>
                  <a:lnTo>
                    <a:pt x="116" y="539"/>
                  </a:lnTo>
                  <a:lnTo>
                    <a:pt x="78" y="628"/>
                  </a:lnTo>
                  <a:lnTo>
                    <a:pt x="39" y="731"/>
                  </a:lnTo>
                  <a:lnTo>
                    <a:pt x="13" y="820"/>
                  </a:lnTo>
                  <a:lnTo>
                    <a:pt x="1" y="936"/>
                  </a:lnTo>
                  <a:lnTo>
                    <a:pt x="1" y="1038"/>
                  </a:lnTo>
                  <a:lnTo>
                    <a:pt x="1" y="1141"/>
                  </a:lnTo>
                  <a:lnTo>
                    <a:pt x="13" y="1243"/>
                  </a:lnTo>
                  <a:lnTo>
                    <a:pt x="39" y="1345"/>
                  </a:lnTo>
                  <a:lnTo>
                    <a:pt x="78" y="1435"/>
                  </a:lnTo>
                  <a:lnTo>
                    <a:pt x="116" y="1538"/>
                  </a:lnTo>
                  <a:lnTo>
                    <a:pt x="167" y="1614"/>
                  </a:lnTo>
                  <a:lnTo>
                    <a:pt x="231" y="1691"/>
                  </a:lnTo>
                  <a:lnTo>
                    <a:pt x="295" y="1768"/>
                  </a:lnTo>
                  <a:lnTo>
                    <a:pt x="372" y="1832"/>
                  </a:lnTo>
                  <a:lnTo>
                    <a:pt x="449" y="1896"/>
                  </a:lnTo>
                  <a:lnTo>
                    <a:pt x="539" y="1947"/>
                  </a:lnTo>
                  <a:lnTo>
                    <a:pt x="628" y="1999"/>
                  </a:lnTo>
                  <a:lnTo>
                    <a:pt x="731" y="2024"/>
                  </a:lnTo>
                  <a:lnTo>
                    <a:pt x="820" y="2050"/>
                  </a:lnTo>
                  <a:lnTo>
                    <a:pt x="923" y="2076"/>
                  </a:lnTo>
                  <a:lnTo>
                    <a:pt x="1141" y="2076"/>
                  </a:lnTo>
                  <a:lnTo>
                    <a:pt x="1243" y="2050"/>
                  </a:lnTo>
                  <a:lnTo>
                    <a:pt x="1346" y="2024"/>
                  </a:lnTo>
                  <a:lnTo>
                    <a:pt x="1435" y="1999"/>
                  </a:lnTo>
                  <a:lnTo>
                    <a:pt x="1525" y="1947"/>
                  </a:lnTo>
                  <a:lnTo>
                    <a:pt x="1614" y="1896"/>
                  </a:lnTo>
                  <a:lnTo>
                    <a:pt x="1691" y="1832"/>
                  </a:lnTo>
                  <a:lnTo>
                    <a:pt x="1768" y="1768"/>
                  </a:lnTo>
                  <a:lnTo>
                    <a:pt x="1832" y="1691"/>
                  </a:lnTo>
                  <a:lnTo>
                    <a:pt x="1896" y="1614"/>
                  </a:lnTo>
                  <a:lnTo>
                    <a:pt x="1947" y="1538"/>
                  </a:lnTo>
                  <a:lnTo>
                    <a:pt x="1999" y="1435"/>
                  </a:lnTo>
                  <a:lnTo>
                    <a:pt x="2024" y="1345"/>
                  </a:lnTo>
                  <a:lnTo>
                    <a:pt x="2050" y="1243"/>
                  </a:lnTo>
                  <a:lnTo>
                    <a:pt x="2076" y="1141"/>
                  </a:lnTo>
                  <a:lnTo>
                    <a:pt x="2076" y="1038"/>
                  </a:lnTo>
                  <a:lnTo>
                    <a:pt x="2076" y="936"/>
                  </a:lnTo>
                  <a:lnTo>
                    <a:pt x="2050" y="820"/>
                  </a:lnTo>
                  <a:lnTo>
                    <a:pt x="2024" y="731"/>
                  </a:lnTo>
                  <a:lnTo>
                    <a:pt x="1999" y="628"/>
                  </a:lnTo>
                  <a:lnTo>
                    <a:pt x="1947" y="539"/>
                  </a:lnTo>
                  <a:lnTo>
                    <a:pt x="1896" y="449"/>
                  </a:lnTo>
                  <a:lnTo>
                    <a:pt x="1832" y="372"/>
                  </a:lnTo>
                  <a:lnTo>
                    <a:pt x="1768" y="295"/>
                  </a:lnTo>
                  <a:lnTo>
                    <a:pt x="1691" y="231"/>
                  </a:lnTo>
                  <a:lnTo>
                    <a:pt x="1614" y="167"/>
                  </a:lnTo>
                  <a:lnTo>
                    <a:pt x="1525" y="116"/>
                  </a:lnTo>
                  <a:lnTo>
                    <a:pt x="1435" y="78"/>
                  </a:lnTo>
                  <a:lnTo>
                    <a:pt x="1346" y="39"/>
                  </a:lnTo>
                  <a:lnTo>
                    <a:pt x="1243" y="13"/>
                  </a:lnTo>
                  <a:lnTo>
                    <a:pt x="11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2021375" y="859300"/>
              <a:ext cx="51900" cy="51900"/>
            </a:xfrm>
            <a:custGeom>
              <a:avLst/>
              <a:gdLst/>
              <a:ahLst/>
              <a:cxnLst/>
              <a:rect l="l" t="t" r="r" b="b"/>
              <a:pathLst>
                <a:path w="2076" h="2076" extrusionOk="0">
                  <a:moveTo>
                    <a:pt x="935" y="0"/>
                  </a:moveTo>
                  <a:lnTo>
                    <a:pt x="833" y="13"/>
                  </a:lnTo>
                  <a:lnTo>
                    <a:pt x="730" y="39"/>
                  </a:lnTo>
                  <a:lnTo>
                    <a:pt x="641" y="77"/>
                  </a:lnTo>
                  <a:lnTo>
                    <a:pt x="551" y="116"/>
                  </a:lnTo>
                  <a:lnTo>
                    <a:pt x="461" y="167"/>
                  </a:lnTo>
                  <a:lnTo>
                    <a:pt x="385" y="231"/>
                  </a:lnTo>
                  <a:lnTo>
                    <a:pt x="308" y="295"/>
                  </a:lnTo>
                  <a:lnTo>
                    <a:pt x="244" y="372"/>
                  </a:lnTo>
                  <a:lnTo>
                    <a:pt x="180" y="449"/>
                  </a:lnTo>
                  <a:lnTo>
                    <a:pt x="128" y="538"/>
                  </a:lnTo>
                  <a:lnTo>
                    <a:pt x="77" y="628"/>
                  </a:lnTo>
                  <a:lnTo>
                    <a:pt x="52" y="730"/>
                  </a:lnTo>
                  <a:lnTo>
                    <a:pt x="26" y="820"/>
                  </a:lnTo>
                  <a:lnTo>
                    <a:pt x="0" y="922"/>
                  </a:lnTo>
                  <a:lnTo>
                    <a:pt x="0" y="1038"/>
                  </a:lnTo>
                  <a:lnTo>
                    <a:pt x="0" y="1140"/>
                  </a:lnTo>
                  <a:lnTo>
                    <a:pt x="26" y="1243"/>
                  </a:lnTo>
                  <a:lnTo>
                    <a:pt x="52" y="1345"/>
                  </a:lnTo>
                  <a:lnTo>
                    <a:pt x="77" y="1435"/>
                  </a:lnTo>
                  <a:lnTo>
                    <a:pt x="128" y="1524"/>
                  </a:lnTo>
                  <a:lnTo>
                    <a:pt x="180" y="1614"/>
                  </a:lnTo>
                  <a:lnTo>
                    <a:pt x="244" y="1691"/>
                  </a:lnTo>
                  <a:lnTo>
                    <a:pt x="308" y="1768"/>
                  </a:lnTo>
                  <a:lnTo>
                    <a:pt x="385" y="1832"/>
                  </a:lnTo>
                  <a:lnTo>
                    <a:pt x="461" y="1896"/>
                  </a:lnTo>
                  <a:lnTo>
                    <a:pt x="551" y="1947"/>
                  </a:lnTo>
                  <a:lnTo>
                    <a:pt x="641" y="1998"/>
                  </a:lnTo>
                  <a:lnTo>
                    <a:pt x="730" y="2024"/>
                  </a:lnTo>
                  <a:lnTo>
                    <a:pt x="833" y="2050"/>
                  </a:lnTo>
                  <a:lnTo>
                    <a:pt x="935" y="2075"/>
                  </a:lnTo>
                  <a:lnTo>
                    <a:pt x="1153" y="2075"/>
                  </a:lnTo>
                  <a:lnTo>
                    <a:pt x="1256" y="2050"/>
                  </a:lnTo>
                  <a:lnTo>
                    <a:pt x="1345" y="2024"/>
                  </a:lnTo>
                  <a:lnTo>
                    <a:pt x="1448" y="1998"/>
                  </a:lnTo>
                  <a:lnTo>
                    <a:pt x="1537" y="1947"/>
                  </a:lnTo>
                  <a:lnTo>
                    <a:pt x="1627" y="1896"/>
                  </a:lnTo>
                  <a:lnTo>
                    <a:pt x="1704" y="1832"/>
                  </a:lnTo>
                  <a:lnTo>
                    <a:pt x="1781" y="1768"/>
                  </a:lnTo>
                  <a:lnTo>
                    <a:pt x="1845" y="1691"/>
                  </a:lnTo>
                  <a:lnTo>
                    <a:pt x="1909" y="1614"/>
                  </a:lnTo>
                  <a:lnTo>
                    <a:pt x="1960" y="1524"/>
                  </a:lnTo>
                  <a:lnTo>
                    <a:pt x="1998" y="1435"/>
                  </a:lnTo>
                  <a:lnTo>
                    <a:pt x="2037" y="1345"/>
                  </a:lnTo>
                  <a:lnTo>
                    <a:pt x="2062" y="1243"/>
                  </a:lnTo>
                  <a:lnTo>
                    <a:pt x="2075" y="1140"/>
                  </a:lnTo>
                  <a:lnTo>
                    <a:pt x="2075" y="1038"/>
                  </a:lnTo>
                  <a:lnTo>
                    <a:pt x="2075" y="922"/>
                  </a:lnTo>
                  <a:lnTo>
                    <a:pt x="2062" y="820"/>
                  </a:lnTo>
                  <a:lnTo>
                    <a:pt x="2037" y="730"/>
                  </a:lnTo>
                  <a:lnTo>
                    <a:pt x="1998" y="628"/>
                  </a:lnTo>
                  <a:lnTo>
                    <a:pt x="1960" y="538"/>
                  </a:lnTo>
                  <a:lnTo>
                    <a:pt x="1909" y="449"/>
                  </a:lnTo>
                  <a:lnTo>
                    <a:pt x="1845" y="372"/>
                  </a:lnTo>
                  <a:lnTo>
                    <a:pt x="1781" y="295"/>
                  </a:lnTo>
                  <a:lnTo>
                    <a:pt x="1704" y="231"/>
                  </a:lnTo>
                  <a:lnTo>
                    <a:pt x="1627" y="167"/>
                  </a:lnTo>
                  <a:lnTo>
                    <a:pt x="1537" y="116"/>
                  </a:lnTo>
                  <a:lnTo>
                    <a:pt x="1448" y="77"/>
                  </a:lnTo>
                  <a:lnTo>
                    <a:pt x="1345" y="39"/>
                  </a:lnTo>
                  <a:lnTo>
                    <a:pt x="1256" y="13"/>
                  </a:lnTo>
                  <a:lnTo>
                    <a:pt x="11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2101425" y="982250"/>
              <a:ext cx="52200" cy="51900"/>
            </a:xfrm>
            <a:custGeom>
              <a:avLst/>
              <a:gdLst/>
              <a:ahLst/>
              <a:cxnLst/>
              <a:rect l="l" t="t" r="r" b="b"/>
              <a:pathLst>
                <a:path w="2088" h="2076" extrusionOk="0">
                  <a:moveTo>
                    <a:pt x="935" y="1"/>
                  </a:moveTo>
                  <a:lnTo>
                    <a:pt x="833" y="13"/>
                  </a:lnTo>
                  <a:lnTo>
                    <a:pt x="730" y="39"/>
                  </a:lnTo>
                  <a:lnTo>
                    <a:pt x="641" y="77"/>
                  </a:lnTo>
                  <a:lnTo>
                    <a:pt x="551" y="116"/>
                  </a:lnTo>
                  <a:lnTo>
                    <a:pt x="461" y="180"/>
                  </a:lnTo>
                  <a:lnTo>
                    <a:pt x="385" y="231"/>
                  </a:lnTo>
                  <a:lnTo>
                    <a:pt x="308" y="295"/>
                  </a:lnTo>
                  <a:lnTo>
                    <a:pt x="244" y="372"/>
                  </a:lnTo>
                  <a:lnTo>
                    <a:pt x="180" y="449"/>
                  </a:lnTo>
                  <a:lnTo>
                    <a:pt x="128" y="538"/>
                  </a:lnTo>
                  <a:lnTo>
                    <a:pt x="90" y="628"/>
                  </a:lnTo>
                  <a:lnTo>
                    <a:pt x="52" y="731"/>
                  </a:lnTo>
                  <a:lnTo>
                    <a:pt x="26" y="833"/>
                  </a:lnTo>
                  <a:lnTo>
                    <a:pt x="13" y="936"/>
                  </a:lnTo>
                  <a:lnTo>
                    <a:pt x="0" y="1038"/>
                  </a:lnTo>
                  <a:lnTo>
                    <a:pt x="13" y="1140"/>
                  </a:lnTo>
                  <a:lnTo>
                    <a:pt x="26" y="1243"/>
                  </a:lnTo>
                  <a:lnTo>
                    <a:pt x="52" y="1345"/>
                  </a:lnTo>
                  <a:lnTo>
                    <a:pt x="90" y="1448"/>
                  </a:lnTo>
                  <a:lnTo>
                    <a:pt x="128" y="1538"/>
                  </a:lnTo>
                  <a:lnTo>
                    <a:pt x="180" y="1614"/>
                  </a:lnTo>
                  <a:lnTo>
                    <a:pt x="244" y="1704"/>
                  </a:lnTo>
                  <a:lnTo>
                    <a:pt x="308" y="1768"/>
                  </a:lnTo>
                  <a:lnTo>
                    <a:pt x="385" y="1845"/>
                  </a:lnTo>
                  <a:lnTo>
                    <a:pt x="461" y="1896"/>
                  </a:lnTo>
                  <a:lnTo>
                    <a:pt x="551" y="1947"/>
                  </a:lnTo>
                  <a:lnTo>
                    <a:pt x="641" y="1999"/>
                  </a:lnTo>
                  <a:lnTo>
                    <a:pt x="730" y="2024"/>
                  </a:lnTo>
                  <a:lnTo>
                    <a:pt x="833" y="2050"/>
                  </a:lnTo>
                  <a:lnTo>
                    <a:pt x="935" y="2075"/>
                  </a:lnTo>
                  <a:lnTo>
                    <a:pt x="1153" y="2075"/>
                  </a:lnTo>
                  <a:lnTo>
                    <a:pt x="1255" y="2050"/>
                  </a:lnTo>
                  <a:lnTo>
                    <a:pt x="1358" y="2024"/>
                  </a:lnTo>
                  <a:lnTo>
                    <a:pt x="1448" y="1999"/>
                  </a:lnTo>
                  <a:lnTo>
                    <a:pt x="1537" y="1947"/>
                  </a:lnTo>
                  <a:lnTo>
                    <a:pt x="1627" y="1896"/>
                  </a:lnTo>
                  <a:lnTo>
                    <a:pt x="1704" y="1845"/>
                  </a:lnTo>
                  <a:lnTo>
                    <a:pt x="1781" y="1768"/>
                  </a:lnTo>
                  <a:lnTo>
                    <a:pt x="1845" y="1704"/>
                  </a:lnTo>
                  <a:lnTo>
                    <a:pt x="1909" y="1614"/>
                  </a:lnTo>
                  <a:lnTo>
                    <a:pt x="1960" y="1538"/>
                  </a:lnTo>
                  <a:lnTo>
                    <a:pt x="1998" y="1448"/>
                  </a:lnTo>
                  <a:lnTo>
                    <a:pt x="2037" y="1345"/>
                  </a:lnTo>
                  <a:lnTo>
                    <a:pt x="2062" y="1243"/>
                  </a:lnTo>
                  <a:lnTo>
                    <a:pt x="2075" y="1140"/>
                  </a:lnTo>
                  <a:lnTo>
                    <a:pt x="2088" y="1038"/>
                  </a:lnTo>
                  <a:lnTo>
                    <a:pt x="2075" y="936"/>
                  </a:lnTo>
                  <a:lnTo>
                    <a:pt x="2062" y="833"/>
                  </a:lnTo>
                  <a:lnTo>
                    <a:pt x="2037" y="731"/>
                  </a:lnTo>
                  <a:lnTo>
                    <a:pt x="1998" y="628"/>
                  </a:lnTo>
                  <a:lnTo>
                    <a:pt x="1960" y="538"/>
                  </a:lnTo>
                  <a:lnTo>
                    <a:pt x="1909" y="449"/>
                  </a:lnTo>
                  <a:lnTo>
                    <a:pt x="1845" y="372"/>
                  </a:lnTo>
                  <a:lnTo>
                    <a:pt x="1781" y="295"/>
                  </a:lnTo>
                  <a:lnTo>
                    <a:pt x="1704" y="231"/>
                  </a:lnTo>
                  <a:lnTo>
                    <a:pt x="1627" y="180"/>
                  </a:lnTo>
                  <a:lnTo>
                    <a:pt x="1537" y="116"/>
                  </a:lnTo>
                  <a:lnTo>
                    <a:pt x="1448" y="77"/>
                  </a:lnTo>
                  <a:lnTo>
                    <a:pt x="1358" y="39"/>
                  </a:lnTo>
                  <a:lnTo>
                    <a:pt x="1255" y="13"/>
                  </a:lnTo>
                  <a:lnTo>
                    <a:pt x="1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1906750" y="1052050"/>
              <a:ext cx="51875" cy="51900"/>
            </a:xfrm>
            <a:custGeom>
              <a:avLst/>
              <a:gdLst/>
              <a:ahLst/>
              <a:cxnLst/>
              <a:rect l="l" t="t" r="r" b="b"/>
              <a:pathLst>
                <a:path w="2075" h="2076" extrusionOk="0">
                  <a:moveTo>
                    <a:pt x="935" y="1"/>
                  </a:moveTo>
                  <a:lnTo>
                    <a:pt x="833" y="26"/>
                  </a:lnTo>
                  <a:lnTo>
                    <a:pt x="730" y="52"/>
                  </a:lnTo>
                  <a:lnTo>
                    <a:pt x="641" y="78"/>
                  </a:lnTo>
                  <a:lnTo>
                    <a:pt x="538" y="129"/>
                  </a:lnTo>
                  <a:lnTo>
                    <a:pt x="461" y="180"/>
                  </a:lnTo>
                  <a:lnTo>
                    <a:pt x="372" y="231"/>
                  </a:lnTo>
                  <a:lnTo>
                    <a:pt x="308" y="308"/>
                  </a:lnTo>
                  <a:lnTo>
                    <a:pt x="231" y="372"/>
                  </a:lnTo>
                  <a:lnTo>
                    <a:pt x="179" y="462"/>
                  </a:lnTo>
                  <a:lnTo>
                    <a:pt x="128" y="539"/>
                  </a:lnTo>
                  <a:lnTo>
                    <a:pt x="77" y="628"/>
                  </a:lnTo>
                  <a:lnTo>
                    <a:pt x="51" y="731"/>
                  </a:lnTo>
                  <a:lnTo>
                    <a:pt x="26" y="833"/>
                  </a:lnTo>
                  <a:lnTo>
                    <a:pt x="0" y="936"/>
                  </a:lnTo>
                  <a:lnTo>
                    <a:pt x="0" y="1038"/>
                  </a:lnTo>
                  <a:lnTo>
                    <a:pt x="0" y="1141"/>
                  </a:lnTo>
                  <a:lnTo>
                    <a:pt x="26" y="1243"/>
                  </a:lnTo>
                  <a:lnTo>
                    <a:pt x="51" y="1346"/>
                  </a:lnTo>
                  <a:lnTo>
                    <a:pt x="77" y="1448"/>
                  </a:lnTo>
                  <a:lnTo>
                    <a:pt x="128" y="1538"/>
                  </a:lnTo>
                  <a:lnTo>
                    <a:pt x="179" y="1614"/>
                  </a:lnTo>
                  <a:lnTo>
                    <a:pt x="231" y="1704"/>
                  </a:lnTo>
                  <a:lnTo>
                    <a:pt x="308" y="1768"/>
                  </a:lnTo>
                  <a:lnTo>
                    <a:pt x="372" y="1845"/>
                  </a:lnTo>
                  <a:lnTo>
                    <a:pt x="461" y="1896"/>
                  </a:lnTo>
                  <a:lnTo>
                    <a:pt x="538" y="1947"/>
                  </a:lnTo>
                  <a:lnTo>
                    <a:pt x="641" y="1999"/>
                  </a:lnTo>
                  <a:lnTo>
                    <a:pt x="730" y="2037"/>
                  </a:lnTo>
                  <a:lnTo>
                    <a:pt x="833" y="2063"/>
                  </a:lnTo>
                  <a:lnTo>
                    <a:pt x="935" y="2076"/>
                  </a:lnTo>
                  <a:lnTo>
                    <a:pt x="1140" y="2076"/>
                  </a:lnTo>
                  <a:lnTo>
                    <a:pt x="1242" y="2063"/>
                  </a:lnTo>
                  <a:lnTo>
                    <a:pt x="1345" y="2037"/>
                  </a:lnTo>
                  <a:lnTo>
                    <a:pt x="1447" y="1999"/>
                  </a:lnTo>
                  <a:lnTo>
                    <a:pt x="1537" y="1947"/>
                  </a:lnTo>
                  <a:lnTo>
                    <a:pt x="1627" y="1896"/>
                  </a:lnTo>
                  <a:lnTo>
                    <a:pt x="1704" y="1845"/>
                  </a:lnTo>
                  <a:lnTo>
                    <a:pt x="1780" y="1768"/>
                  </a:lnTo>
                  <a:lnTo>
                    <a:pt x="1844" y="1704"/>
                  </a:lnTo>
                  <a:lnTo>
                    <a:pt x="1896" y="1614"/>
                  </a:lnTo>
                  <a:lnTo>
                    <a:pt x="1960" y="1538"/>
                  </a:lnTo>
                  <a:lnTo>
                    <a:pt x="1998" y="1448"/>
                  </a:lnTo>
                  <a:lnTo>
                    <a:pt x="2037" y="1346"/>
                  </a:lnTo>
                  <a:lnTo>
                    <a:pt x="2062" y="1243"/>
                  </a:lnTo>
                  <a:lnTo>
                    <a:pt x="2075" y="1141"/>
                  </a:lnTo>
                  <a:lnTo>
                    <a:pt x="2075" y="1038"/>
                  </a:lnTo>
                  <a:lnTo>
                    <a:pt x="2075" y="936"/>
                  </a:lnTo>
                  <a:lnTo>
                    <a:pt x="2062" y="833"/>
                  </a:lnTo>
                  <a:lnTo>
                    <a:pt x="2037" y="731"/>
                  </a:lnTo>
                  <a:lnTo>
                    <a:pt x="1998" y="628"/>
                  </a:lnTo>
                  <a:lnTo>
                    <a:pt x="1960" y="539"/>
                  </a:lnTo>
                  <a:lnTo>
                    <a:pt x="1896" y="462"/>
                  </a:lnTo>
                  <a:lnTo>
                    <a:pt x="1844" y="372"/>
                  </a:lnTo>
                  <a:lnTo>
                    <a:pt x="1780" y="308"/>
                  </a:lnTo>
                  <a:lnTo>
                    <a:pt x="1704" y="231"/>
                  </a:lnTo>
                  <a:lnTo>
                    <a:pt x="1627" y="180"/>
                  </a:lnTo>
                  <a:lnTo>
                    <a:pt x="1537" y="129"/>
                  </a:lnTo>
                  <a:lnTo>
                    <a:pt x="1447" y="78"/>
                  </a:lnTo>
                  <a:lnTo>
                    <a:pt x="1345" y="52"/>
                  </a:lnTo>
                  <a:lnTo>
                    <a:pt x="1242" y="26"/>
                  </a:lnTo>
                  <a:lnTo>
                    <a:pt x="11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1670425" y="1135625"/>
              <a:ext cx="51900" cy="51900"/>
            </a:xfrm>
            <a:custGeom>
              <a:avLst/>
              <a:gdLst/>
              <a:ahLst/>
              <a:cxnLst/>
              <a:rect l="l" t="t" r="r" b="b"/>
              <a:pathLst>
                <a:path w="2076" h="2076" extrusionOk="0">
                  <a:moveTo>
                    <a:pt x="923" y="1"/>
                  </a:moveTo>
                  <a:lnTo>
                    <a:pt x="821" y="13"/>
                  </a:lnTo>
                  <a:lnTo>
                    <a:pt x="731" y="39"/>
                  </a:lnTo>
                  <a:lnTo>
                    <a:pt x="629" y="77"/>
                  </a:lnTo>
                  <a:lnTo>
                    <a:pt x="539" y="116"/>
                  </a:lnTo>
                  <a:lnTo>
                    <a:pt x="449" y="167"/>
                  </a:lnTo>
                  <a:lnTo>
                    <a:pt x="372" y="231"/>
                  </a:lnTo>
                  <a:lnTo>
                    <a:pt x="296" y="295"/>
                  </a:lnTo>
                  <a:lnTo>
                    <a:pt x="231" y="372"/>
                  </a:lnTo>
                  <a:lnTo>
                    <a:pt x="167" y="449"/>
                  </a:lnTo>
                  <a:lnTo>
                    <a:pt x="116" y="538"/>
                  </a:lnTo>
                  <a:lnTo>
                    <a:pt x="78" y="628"/>
                  </a:lnTo>
                  <a:lnTo>
                    <a:pt x="39" y="731"/>
                  </a:lnTo>
                  <a:lnTo>
                    <a:pt x="14" y="820"/>
                  </a:lnTo>
                  <a:lnTo>
                    <a:pt x="1" y="923"/>
                  </a:lnTo>
                  <a:lnTo>
                    <a:pt x="1" y="1038"/>
                  </a:lnTo>
                  <a:lnTo>
                    <a:pt x="1" y="1140"/>
                  </a:lnTo>
                  <a:lnTo>
                    <a:pt x="14" y="1243"/>
                  </a:lnTo>
                  <a:lnTo>
                    <a:pt x="39" y="1345"/>
                  </a:lnTo>
                  <a:lnTo>
                    <a:pt x="78" y="1435"/>
                  </a:lnTo>
                  <a:lnTo>
                    <a:pt x="116" y="1525"/>
                  </a:lnTo>
                  <a:lnTo>
                    <a:pt x="167" y="1614"/>
                  </a:lnTo>
                  <a:lnTo>
                    <a:pt x="231" y="1691"/>
                  </a:lnTo>
                  <a:lnTo>
                    <a:pt x="296" y="1768"/>
                  </a:lnTo>
                  <a:lnTo>
                    <a:pt x="372" y="1832"/>
                  </a:lnTo>
                  <a:lnTo>
                    <a:pt x="449" y="1896"/>
                  </a:lnTo>
                  <a:lnTo>
                    <a:pt x="539" y="1947"/>
                  </a:lnTo>
                  <a:lnTo>
                    <a:pt x="629" y="1999"/>
                  </a:lnTo>
                  <a:lnTo>
                    <a:pt x="731" y="2024"/>
                  </a:lnTo>
                  <a:lnTo>
                    <a:pt x="821" y="2050"/>
                  </a:lnTo>
                  <a:lnTo>
                    <a:pt x="923" y="2063"/>
                  </a:lnTo>
                  <a:lnTo>
                    <a:pt x="1038" y="2075"/>
                  </a:lnTo>
                  <a:lnTo>
                    <a:pt x="1141" y="2063"/>
                  </a:lnTo>
                  <a:lnTo>
                    <a:pt x="1243" y="2050"/>
                  </a:lnTo>
                  <a:lnTo>
                    <a:pt x="1346" y="2024"/>
                  </a:lnTo>
                  <a:lnTo>
                    <a:pt x="1435" y="1999"/>
                  </a:lnTo>
                  <a:lnTo>
                    <a:pt x="1525" y="1947"/>
                  </a:lnTo>
                  <a:lnTo>
                    <a:pt x="1615" y="1896"/>
                  </a:lnTo>
                  <a:lnTo>
                    <a:pt x="1692" y="1832"/>
                  </a:lnTo>
                  <a:lnTo>
                    <a:pt x="1768" y="1768"/>
                  </a:lnTo>
                  <a:lnTo>
                    <a:pt x="1832" y="1691"/>
                  </a:lnTo>
                  <a:lnTo>
                    <a:pt x="1897" y="1614"/>
                  </a:lnTo>
                  <a:lnTo>
                    <a:pt x="1948" y="1525"/>
                  </a:lnTo>
                  <a:lnTo>
                    <a:pt x="1999" y="1435"/>
                  </a:lnTo>
                  <a:lnTo>
                    <a:pt x="2025" y="1345"/>
                  </a:lnTo>
                  <a:lnTo>
                    <a:pt x="2050" y="1243"/>
                  </a:lnTo>
                  <a:lnTo>
                    <a:pt x="2076" y="1140"/>
                  </a:lnTo>
                  <a:lnTo>
                    <a:pt x="2076" y="1038"/>
                  </a:lnTo>
                  <a:lnTo>
                    <a:pt x="2076" y="923"/>
                  </a:lnTo>
                  <a:lnTo>
                    <a:pt x="2050" y="820"/>
                  </a:lnTo>
                  <a:lnTo>
                    <a:pt x="2025" y="731"/>
                  </a:lnTo>
                  <a:lnTo>
                    <a:pt x="1999" y="628"/>
                  </a:lnTo>
                  <a:lnTo>
                    <a:pt x="1948" y="538"/>
                  </a:lnTo>
                  <a:lnTo>
                    <a:pt x="1897" y="449"/>
                  </a:lnTo>
                  <a:lnTo>
                    <a:pt x="1832" y="372"/>
                  </a:lnTo>
                  <a:lnTo>
                    <a:pt x="1768" y="295"/>
                  </a:lnTo>
                  <a:lnTo>
                    <a:pt x="1692" y="231"/>
                  </a:lnTo>
                  <a:lnTo>
                    <a:pt x="1615" y="167"/>
                  </a:lnTo>
                  <a:lnTo>
                    <a:pt x="1525" y="116"/>
                  </a:lnTo>
                  <a:lnTo>
                    <a:pt x="1435" y="77"/>
                  </a:lnTo>
                  <a:lnTo>
                    <a:pt x="1346" y="39"/>
                  </a:lnTo>
                  <a:lnTo>
                    <a:pt x="1243" y="13"/>
                  </a:lnTo>
                  <a:lnTo>
                    <a:pt x="11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1515775" y="1060050"/>
              <a:ext cx="24375" cy="97700"/>
            </a:xfrm>
            <a:custGeom>
              <a:avLst/>
              <a:gdLst/>
              <a:ahLst/>
              <a:cxnLst/>
              <a:rect l="l" t="t" r="r" b="b"/>
              <a:pathLst>
                <a:path w="975" h="3908" extrusionOk="0">
                  <a:moveTo>
                    <a:pt x="487" y="1"/>
                  </a:moveTo>
                  <a:lnTo>
                    <a:pt x="398" y="14"/>
                  </a:lnTo>
                  <a:lnTo>
                    <a:pt x="308" y="39"/>
                  </a:lnTo>
                  <a:lnTo>
                    <a:pt x="218" y="91"/>
                  </a:lnTo>
                  <a:lnTo>
                    <a:pt x="154" y="142"/>
                  </a:lnTo>
                  <a:lnTo>
                    <a:pt x="90" y="219"/>
                  </a:lnTo>
                  <a:lnTo>
                    <a:pt x="39" y="295"/>
                  </a:lnTo>
                  <a:lnTo>
                    <a:pt x="14" y="398"/>
                  </a:lnTo>
                  <a:lnTo>
                    <a:pt x="1" y="488"/>
                  </a:lnTo>
                  <a:lnTo>
                    <a:pt x="1" y="3421"/>
                  </a:lnTo>
                  <a:lnTo>
                    <a:pt x="14" y="3523"/>
                  </a:lnTo>
                  <a:lnTo>
                    <a:pt x="39" y="3613"/>
                  </a:lnTo>
                  <a:lnTo>
                    <a:pt x="90" y="3702"/>
                  </a:lnTo>
                  <a:lnTo>
                    <a:pt x="154" y="3766"/>
                  </a:lnTo>
                  <a:lnTo>
                    <a:pt x="218" y="3830"/>
                  </a:lnTo>
                  <a:lnTo>
                    <a:pt x="308" y="3869"/>
                  </a:lnTo>
                  <a:lnTo>
                    <a:pt x="398" y="3894"/>
                  </a:lnTo>
                  <a:lnTo>
                    <a:pt x="487" y="3907"/>
                  </a:lnTo>
                  <a:lnTo>
                    <a:pt x="590" y="3894"/>
                  </a:lnTo>
                  <a:lnTo>
                    <a:pt x="680" y="3869"/>
                  </a:lnTo>
                  <a:lnTo>
                    <a:pt x="769" y="3830"/>
                  </a:lnTo>
                  <a:lnTo>
                    <a:pt x="833" y="3766"/>
                  </a:lnTo>
                  <a:lnTo>
                    <a:pt x="897" y="3702"/>
                  </a:lnTo>
                  <a:lnTo>
                    <a:pt x="936" y="3613"/>
                  </a:lnTo>
                  <a:lnTo>
                    <a:pt x="961" y="3523"/>
                  </a:lnTo>
                  <a:lnTo>
                    <a:pt x="974" y="3421"/>
                  </a:lnTo>
                  <a:lnTo>
                    <a:pt x="974" y="488"/>
                  </a:lnTo>
                  <a:lnTo>
                    <a:pt x="961" y="398"/>
                  </a:lnTo>
                  <a:lnTo>
                    <a:pt x="936" y="295"/>
                  </a:lnTo>
                  <a:lnTo>
                    <a:pt x="897" y="219"/>
                  </a:lnTo>
                  <a:lnTo>
                    <a:pt x="833" y="142"/>
                  </a:lnTo>
                  <a:lnTo>
                    <a:pt x="769" y="91"/>
                  </a:lnTo>
                  <a:lnTo>
                    <a:pt x="680" y="39"/>
                  </a:lnTo>
                  <a:lnTo>
                    <a:pt x="590" y="14"/>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1502025" y="1052050"/>
              <a:ext cx="52200" cy="51900"/>
            </a:xfrm>
            <a:custGeom>
              <a:avLst/>
              <a:gdLst/>
              <a:ahLst/>
              <a:cxnLst/>
              <a:rect l="l" t="t" r="r" b="b"/>
              <a:pathLst>
                <a:path w="2088" h="2076" extrusionOk="0">
                  <a:moveTo>
                    <a:pt x="935" y="1"/>
                  </a:moveTo>
                  <a:lnTo>
                    <a:pt x="833" y="26"/>
                  </a:lnTo>
                  <a:lnTo>
                    <a:pt x="730" y="52"/>
                  </a:lnTo>
                  <a:lnTo>
                    <a:pt x="640" y="78"/>
                  </a:lnTo>
                  <a:lnTo>
                    <a:pt x="551" y="129"/>
                  </a:lnTo>
                  <a:lnTo>
                    <a:pt x="461" y="180"/>
                  </a:lnTo>
                  <a:lnTo>
                    <a:pt x="384" y="231"/>
                  </a:lnTo>
                  <a:lnTo>
                    <a:pt x="307" y="308"/>
                  </a:lnTo>
                  <a:lnTo>
                    <a:pt x="243" y="372"/>
                  </a:lnTo>
                  <a:lnTo>
                    <a:pt x="179" y="462"/>
                  </a:lnTo>
                  <a:lnTo>
                    <a:pt x="128" y="539"/>
                  </a:lnTo>
                  <a:lnTo>
                    <a:pt x="90" y="628"/>
                  </a:lnTo>
                  <a:lnTo>
                    <a:pt x="51" y="731"/>
                  </a:lnTo>
                  <a:lnTo>
                    <a:pt x="26" y="833"/>
                  </a:lnTo>
                  <a:lnTo>
                    <a:pt x="13" y="936"/>
                  </a:lnTo>
                  <a:lnTo>
                    <a:pt x="0" y="1038"/>
                  </a:lnTo>
                  <a:lnTo>
                    <a:pt x="13" y="1141"/>
                  </a:lnTo>
                  <a:lnTo>
                    <a:pt x="26" y="1243"/>
                  </a:lnTo>
                  <a:lnTo>
                    <a:pt x="51" y="1346"/>
                  </a:lnTo>
                  <a:lnTo>
                    <a:pt x="90" y="1448"/>
                  </a:lnTo>
                  <a:lnTo>
                    <a:pt x="128" y="1538"/>
                  </a:lnTo>
                  <a:lnTo>
                    <a:pt x="179" y="1614"/>
                  </a:lnTo>
                  <a:lnTo>
                    <a:pt x="243" y="1704"/>
                  </a:lnTo>
                  <a:lnTo>
                    <a:pt x="307" y="1768"/>
                  </a:lnTo>
                  <a:lnTo>
                    <a:pt x="384" y="1845"/>
                  </a:lnTo>
                  <a:lnTo>
                    <a:pt x="461" y="1896"/>
                  </a:lnTo>
                  <a:lnTo>
                    <a:pt x="551" y="1947"/>
                  </a:lnTo>
                  <a:lnTo>
                    <a:pt x="640" y="1999"/>
                  </a:lnTo>
                  <a:lnTo>
                    <a:pt x="730" y="2037"/>
                  </a:lnTo>
                  <a:lnTo>
                    <a:pt x="833" y="2063"/>
                  </a:lnTo>
                  <a:lnTo>
                    <a:pt x="935" y="2076"/>
                  </a:lnTo>
                  <a:lnTo>
                    <a:pt x="1153" y="2076"/>
                  </a:lnTo>
                  <a:lnTo>
                    <a:pt x="1255" y="2063"/>
                  </a:lnTo>
                  <a:lnTo>
                    <a:pt x="1345" y="2037"/>
                  </a:lnTo>
                  <a:lnTo>
                    <a:pt x="1447" y="1999"/>
                  </a:lnTo>
                  <a:lnTo>
                    <a:pt x="1537" y="1947"/>
                  </a:lnTo>
                  <a:lnTo>
                    <a:pt x="1627" y="1896"/>
                  </a:lnTo>
                  <a:lnTo>
                    <a:pt x="1703" y="1845"/>
                  </a:lnTo>
                  <a:lnTo>
                    <a:pt x="1780" y="1768"/>
                  </a:lnTo>
                  <a:lnTo>
                    <a:pt x="1844" y="1704"/>
                  </a:lnTo>
                  <a:lnTo>
                    <a:pt x="1908" y="1614"/>
                  </a:lnTo>
                  <a:lnTo>
                    <a:pt x="1960" y="1538"/>
                  </a:lnTo>
                  <a:lnTo>
                    <a:pt x="1998" y="1448"/>
                  </a:lnTo>
                  <a:lnTo>
                    <a:pt x="2036" y="1346"/>
                  </a:lnTo>
                  <a:lnTo>
                    <a:pt x="2062" y="1243"/>
                  </a:lnTo>
                  <a:lnTo>
                    <a:pt x="2075" y="1141"/>
                  </a:lnTo>
                  <a:lnTo>
                    <a:pt x="2088" y="1038"/>
                  </a:lnTo>
                  <a:lnTo>
                    <a:pt x="2075" y="936"/>
                  </a:lnTo>
                  <a:lnTo>
                    <a:pt x="2062" y="833"/>
                  </a:lnTo>
                  <a:lnTo>
                    <a:pt x="2036" y="731"/>
                  </a:lnTo>
                  <a:lnTo>
                    <a:pt x="1998" y="628"/>
                  </a:lnTo>
                  <a:lnTo>
                    <a:pt x="1960" y="539"/>
                  </a:lnTo>
                  <a:lnTo>
                    <a:pt x="1908" y="462"/>
                  </a:lnTo>
                  <a:lnTo>
                    <a:pt x="1844" y="372"/>
                  </a:lnTo>
                  <a:lnTo>
                    <a:pt x="1780" y="308"/>
                  </a:lnTo>
                  <a:lnTo>
                    <a:pt x="1703" y="231"/>
                  </a:lnTo>
                  <a:lnTo>
                    <a:pt x="1627" y="180"/>
                  </a:lnTo>
                  <a:lnTo>
                    <a:pt x="1537" y="129"/>
                  </a:lnTo>
                  <a:lnTo>
                    <a:pt x="1447" y="78"/>
                  </a:lnTo>
                  <a:lnTo>
                    <a:pt x="1345" y="52"/>
                  </a:lnTo>
                  <a:lnTo>
                    <a:pt x="1255" y="26"/>
                  </a:lnTo>
                  <a:lnTo>
                    <a:pt x="1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1988075" y="721925"/>
              <a:ext cx="136425" cy="24375"/>
            </a:xfrm>
            <a:custGeom>
              <a:avLst/>
              <a:gdLst/>
              <a:ahLst/>
              <a:cxnLst/>
              <a:rect l="l" t="t" r="r" b="b"/>
              <a:pathLst>
                <a:path w="5457" h="975" extrusionOk="0">
                  <a:moveTo>
                    <a:pt x="487" y="1"/>
                  </a:moveTo>
                  <a:lnTo>
                    <a:pt x="385" y="14"/>
                  </a:lnTo>
                  <a:lnTo>
                    <a:pt x="295" y="39"/>
                  </a:lnTo>
                  <a:lnTo>
                    <a:pt x="218" y="90"/>
                  </a:lnTo>
                  <a:lnTo>
                    <a:pt x="141" y="154"/>
                  </a:lnTo>
                  <a:lnTo>
                    <a:pt x="90" y="218"/>
                  </a:lnTo>
                  <a:lnTo>
                    <a:pt x="39" y="308"/>
                  </a:lnTo>
                  <a:lnTo>
                    <a:pt x="13" y="398"/>
                  </a:lnTo>
                  <a:lnTo>
                    <a:pt x="0" y="487"/>
                  </a:lnTo>
                  <a:lnTo>
                    <a:pt x="13" y="590"/>
                  </a:lnTo>
                  <a:lnTo>
                    <a:pt x="39" y="680"/>
                  </a:lnTo>
                  <a:lnTo>
                    <a:pt x="90" y="769"/>
                  </a:lnTo>
                  <a:lnTo>
                    <a:pt x="141" y="833"/>
                  </a:lnTo>
                  <a:lnTo>
                    <a:pt x="218" y="897"/>
                  </a:lnTo>
                  <a:lnTo>
                    <a:pt x="295" y="936"/>
                  </a:lnTo>
                  <a:lnTo>
                    <a:pt x="385" y="974"/>
                  </a:lnTo>
                  <a:lnTo>
                    <a:pt x="5072" y="974"/>
                  </a:lnTo>
                  <a:lnTo>
                    <a:pt x="5162" y="936"/>
                  </a:lnTo>
                  <a:lnTo>
                    <a:pt x="5239" y="897"/>
                  </a:lnTo>
                  <a:lnTo>
                    <a:pt x="5316" y="833"/>
                  </a:lnTo>
                  <a:lnTo>
                    <a:pt x="5367" y="769"/>
                  </a:lnTo>
                  <a:lnTo>
                    <a:pt x="5418" y="680"/>
                  </a:lnTo>
                  <a:lnTo>
                    <a:pt x="5444" y="590"/>
                  </a:lnTo>
                  <a:lnTo>
                    <a:pt x="5456" y="487"/>
                  </a:lnTo>
                  <a:lnTo>
                    <a:pt x="5444" y="398"/>
                  </a:lnTo>
                  <a:lnTo>
                    <a:pt x="5418" y="308"/>
                  </a:lnTo>
                  <a:lnTo>
                    <a:pt x="5367" y="218"/>
                  </a:lnTo>
                  <a:lnTo>
                    <a:pt x="5316" y="154"/>
                  </a:lnTo>
                  <a:lnTo>
                    <a:pt x="5239" y="90"/>
                  </a:lnTo>
                  <a:lnTo>
                    <a:pt x="5162" y="39"/>
                  </a:lnTo>
                  <a:lnTo>
                    <a:pt x="5072" y="14"/>
                  </a:lnTo>
                  <a:lnTo>
                    <a:pt x="49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1974300" y="708150"/>
              <a:ext cx="51900" cy="52225"/>
            </a:xfrm>
            <a:custGeom>
              <a:avLst/>
              <a:gdLst/>
              <a:ahLst/>
              <a:cxnLst/>
              <a:rect l="l" t="t" r="r" b="b"/>
              <a:pathLst>
                <a:path w="2076" h="2089" extrusionOk="0">
                  <a:moveTo>
                    <a:pt x="1038" y="1"/>
                  </a:moveTo>
                  <a:lnTo>
                    <a:pt x="936" y="14"/>
                  </a:lnTo>
                  <a:lnTo>
                    <a:pt x="833" y="27"/>
                  </a:lnTo>
                  <a:lnTo>
                    <a:pt x="731" y="52"/>
                  </a:lnTo>
                  <a:lnTo>
                    <a:pt x="628" y="91"/>
                  </a:lnTo>
                  <a:lnTo>
                    <a:pt x="539" y="129"/>
                  </a:lnTo>
                  <a:lnTo>
                    <a:pt x="462" y="180"/>
                  </a:lnTo>
                  <a:lnTo>
                    <a:pt x="372" y="244"/>
                  </a:lnTo>
                  <a:lnTo>
                    <a:pt x="308" y="308"/>
                  </a:lnTo>
                  <a:lnTo>
                    <a:pt x="231" y="385"/>
                  </a:lnTo>
                  <a:lnTo>
                    <a:pt x="180" y="462"/>
                  </a:lnTo>
                  <a:lnTo>
                    <a:pt x="129" y="552"/>
                  </a:lnTo>
                  <a:lnTo>
                    <a:pt x="77" y="641"/>
                  </a:lnTo>
                  <a:lnTo>
                    <a:pt x="52" y="731"/>
                  </a:lnTo>
                  <a:lnTo>
                    <a:pt x="26" y="834"/>
                  </a:lnTo>
                  <a:lnTo>
                    <a:pt x="1" y="936"/>
                  </a:lnTo>
                  <a:lnTo>
                    <a:pt x="1" y="1038"/>
                  </a:lnTo>
                  <a:lnTo>
                    <a:pt x="1" y="1154"/>
                  </a:lnTo>
                  <a:lnTo>
                    <a:pt x="26" y="1256"/>
                  </a:lnTo>
                  <a:lnTo>
                    <a:pt x="52" y="1359"/>
                  </a:lnTo>
                  <a:lnTo>
                    <a:pt x="77" y="1448"/>
                  </a:lnTo>
                  <a:lnTo>
                    <a:pt x="129" y="1538"/>
                  </a:lnTo>
                  <a:lnTo>
                    <a:pt x="180" y="1628"/>
                  </a:lnTo>
                  <a:lnTo>
                    <a:pt x="231" y="1704"/>
                  </a:lnTo>
                  <a:lnTo>
                    <a:pt x="308" y="1781"/>
                  </a:lnTo>
                  <a:lnTo>
                    <a:pt x="372" y="1845"/>
                  </a:lnTo>
                  <a:lnTo>
                    <a:pt x="462" y="1909"/>
                  </a:lnTo>
                  <a:lnTo>
                    <a:pt x="539" y="1961"/>
                  </a:lnTo>
                  <a:lnTo>
                    <a:pt x="628" y="1999"/>
                  </a:lnTo>
                  <a:lnTo>
                    <a:pt x="731" y="2037"/>
                  </a:lnTo>
                  <a:lnTo>
                    <a:pt x="833" y="2063"/>
                  </a:lnTo>
                  <a:lnTo>
                    <a:pt x="936" y="2076"/>
                  </a:lnTo>
                  <a:lnTo>
                    <a:pt x="1038" y="2089"/>
                  </a:lnTo>
                  <a:lnTo>
                    <a:pt x="1140" y="2076"/>
                  </a:lnTo>
                  <a:lnTo>
                    <a:pt x="1243" y="2063"/>
                  </a:lnTo>
                  <a:lnTo>
                    <a:pt x="1345" y="2037"/>
                  </a:lnTo>
                  <a:lnTo>
                    <a:pt x="1448" y="1999"/>
                  </a:lnTo>
                  <a:lnTo>
                    <a:pt x="1538" y="1961"/>
                  </a:lnTo>
                  <a:lnTo>
                    <a:pt x="1614" y="1909"/>
                  </a:lnTo>
                  <a:lnTo>
                    <a:pt x="1704" y="1845"/>
                  </a:lnTo>
                  <a:lnTo>
                    <a:pt x="1781" y="1781"/>
                  </a:lnTo>
                  <a:lnTo>
                    <a:pt x="1845" y="1704"/>
                  </a:lnTo>
                  <a:lnTo>
                    <a:pt x="1896" y="1628"/>
                  </a:lnTo>
                  <a:lnTo>
                    <a:pt x="1947" y="1538"/>
                  </a:lnTo>
                  <a:lnTo>
                    <a:pt x="1999" y="1448"/>
                  </a:lnTo>
                  <a:lnTo>
                    <a:pt x="2037" y="1359"/>
                  </a:lnTo>
                  <a:lnTo>
                    <a:pt x="2063" y="1256"/>
                  </a:lnTo>
                  <a:lnTo>
                    <a:pt x="2075" y="1154"/>
                  </a:lnTo>
                  <a:lnTo>
                    <a:pt x="2075" y="1038"/>
                  </a:lnTo>
                  <a:lnTo>
                    <a:pt x="2075" y="936"/>
                  </a:lnTo>
                  <a:lnTo>
                    <a:pt x="2063" y="834"/>
                  </a:lnTo>
                  <a:lnTo>
                    <a:pt x="2037" y="731"/>
                  </a:lnTo>
                  <a:lnTo>
                    <a:pt x="1999" y="641"/>
                  </a:lnTo>
                  <a:lnTo>
                    <a:pt x="1947" y="552"/>
                  </a:lnTo>
                  <a:lnTo>
                    <a:pt x="1896" y="462"/>
                  </a:lnTo>
                  <a:lnTo>
                    <a:pt x="1845" y="385"/>
                  </a:lnTo>
                  <a:lnTo>
                    <a:pt x="1781" y="308"/>
                  </a:lnTo>
                  <a:lnTo>
                    <a:pt x="1704" y="244"/>
                  </a:lnTo>
                  <a:lnTo>
                    <a:pt x="1614" y="180"/>
                  </a:lnTo>
                  <a:lnTo>
                    <a:pt x="1538" y="129"/>
                  </a:lnTo>
                  <a:lnTo>
                    <a:pt x="1448" y="91"/>
                  </a:lnTo>
                  <a:lnTo>
                    <a:pt x="1345" y="52"/>
                  </a:lnTo>
                  <a:lnTo>
                    <a:pt x="1243" y="27"/>
                  </a:lnTo>
                  <a:lnTo>
                    <a:pt x="1140" y="14"/>
                  </a:lnTo>
                  <a:lnTo>
                    <a:pt x="10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37"/>
          <p:cNvSpPr/>
          <p:nvPr/>
        </p:nvSpPr>
        <p:spPr>
          <a:xfrm>
            <a:off x="3382029" y="2325413"/>
            <a:ext cx="2668500" cy="1703611"/>
          </a:xfrm>
          <a:prstGeom prst="rect">
            <a:avLst/>
          </a:prstGeom>
          <a:solidFill>
            <a:srgbClr val="E99B27">
              <a:alpha val="12549"/>
            </a:srgbClr>
          </a:solidFill>
          <a:ln>
            <a:noFill/>
          </a:ln>
        </p:spPr>
        <p:txBody>
          <a:bodyPr spcFirstLastPara="1" wrap="square" lIns="91425" tIns="91425" rIns="91425" bIns="91425" anchor="ctr" anchorCtr="0">
            <a:noAutofit/>
          </a:bodyPr>
          <a:lstStyle/>
          <a:p>
            <a:pPr algn="ctr"/>
            <a:endParaRPr lang="en-CA" sz="1600"/>
          </a:p>
          <a:p>
            <a:pPr algn="ctr"/>
            <a:r>
              <a:rPr lang="en-CA" sz="1600"/>
              <a:t>Implement additional trading strategies and include other industries.</a:t>
            </a:r>
          </a:p>
          <a:p>
            <a:pPr marL="0" lvl="0" indent="0" algn="l" rtl="0">
              <a:spcBef>
                <a:spcPts val="0"/>
              </a:spcBef>
              <a:spcAft>
                <a:spcPts val="0"/>
              </a:spcAft>
              <a:buNone/>
            </a:pPr>
            <a:endParaRPr/>
          </a:p>
        </p:txBody>
      </p:sp>
      <p:sp>
        <p:nvSpPr>
          <p:cNvPr id="1857" name="Google Shape;1857;p37"/>
          <p:cNvSpPr/>
          <p:nvPr/>
        </p:nvSpPr>
        <p:spPr>
          <a:xfrm>
            <a:off x="576647" y="2323889"/>
            <a:ext cx="2668500" cy="1722331"/>
          </a:xfrm>
          <a:prstGeom prst="rect">
            <a:avLst/>
          </a:prstGeom>
          <a:solidFill>
            <a:srgbClr val="E99B27">
              <a:alpha val="12549"/>
            </a:srgbClr>
          </a:solidFill>
          <a:ln>
            <a:noFill/>
          </a:ln>
        </p:spPr>
        <p:txBody>
          <a:bodyPr spcFirstLastPara="1" wrap="square" lIns="91425" tIns="91425" rIns="91425" bIns="91425" anchor="ctr" anchorCtr="0">
            <a:noAutofit/>
          </a:bodyPr>
          <a:lstStyle/>
          <a:p>
            <a:pPr algn="ctr"/>
            <a:r>
              <a:rPr lang="en-CA" sz="1600"/>
              <a:t>Carry out additional parameter tuning and include machine learning algorithms.</a:t>
            </a:r>
            <a:endParaRPr/>
          </a:p>
        </p:txBody>
      </p:sp>
      <p:sp>
        <p:nvSpPr>
          <p:cNvPr id="1859" name="Google Shape;1859;p37"/>
          <p:cNvSpPr/>
          <p:nvPr/>
        </p:nvSpPr>
        <p:spPr>
          <a:xfrm>
            <a:off x="562897" y="1787880"/>
            <a:ext cx="2668500" cy="52757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b="1"/>
              <a:t>Enhance</a:t>
            </a:r>
            <a:endParaRPr b="1"/>
          </a:p>
        </p:txBody>
      </p:sp>
      <p:sp>
        <p:nvSpPr>
          <p:cNvPr id="1860" name="Google Shape;1860;p37"/>
          <p:cNvSpPr/>
          <p:nvPr/>
        </p:nvSpPr>
        <p:spPr>
          <a:xfrm>
            <a:off x="3331810" y="1787880"/>
            <a:ext cx="2668500" cy="52757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b="1"/>
              <a:t>Advance</a:t>
            </a:r>
            <a:endParaRPr b="1"/>
          </a:p>
        </p:txBody>
      </p:sp>
      <p:sp>
        <p:nvSpPr>
          <p:cNvPr id="1861" name="Google Shape;1861;p37"/>
          <p:cNvSpPr/>
          <p:nvPr/>
        </p:nvSpPr>
        <p:spPr>
          <a:xfrm>
            <a:off x="6100723" y="1787880"/>
            <a:ext cx="2668500" cy="527574"/>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b="1"/>
              <a:t>Deploy</a:t>
            </a:r>
            <a:endParaRPr b="1"/>
          </a:p>
        </p:txBody>
      </p:sp>
      <p:sp>
        <p:nvSpPr>
          <p:cNvPr id="65" name="Google Shape;1856;p37">
            <a:extLst>
              <a:ext uri="{FF2B5EF4-FFF2-40B4-BE49-F238E27FC236}">
                <a16:creationId xmlns:a16="http://schemas.microsoft.com/office/drawing/2014/main" id="{4D58EF1F-6DF7-BBA9-FBFA-5BA4DCF6EA76}"/>
              </a:ext>
            </a:extLst>
          </p:cNvPr>
          <p:cNvSpPr/>
          <p:nvPr/>
        </p:nvSpPr>
        <p:spPr>
          <a:xfrm>
            <a:off x="6212094" y="2315454"/>
            <a:ext cx="2668500" cy="1703611"/>
          </a:xfrm>
          <a:prstGeom prst="rect">
            <a:avLst/>
          </a:prstGeom>
          <a:solidFill>
            <a:srgbClr val="E99B27">
              <a:alpha val="12549"/>
            </a:srgbClr>
          </a:solidFill>
          <a:ln>
            <a:noFill/>
          </a:ln>
        </p:spPr>
        <p:txBody>
          <a:bodyPr spcFirstLastPara="1" wrap="square" lIns="91425" tIns="91425" rIns="91425" bIns="91425" anchor="ctr" anchorCtr="0">
            <a:noAutofit/>
          </a:bodyPr>
          <a:lstStyle/>
          <a:p>
            <a:pPr algn="ctr"/>
            <a:endParaRPr lang="en-CA" sz="1600" dirty="0"/>
          </a:p>
          <a:p>
            <a:pPr algn="ctr"/>
            <a:r>
              <a:rPr lang="en-CA" sz="1600" dirty="0"/>
              <a:t>Perform additional backtesting before full deployment.</a:t>
            </a:r>
          </a:p>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57"/>
                                        </p:tgtEl>
                                        <p:attrNameLst>
                                          <p:attrName>style.visibility</p:attrName>
                                        </p:attrNameLst>
                                      </p:cBhvr>
                                      <p:to>
                                        <p:strVal val="visible"/>
                                      </p:to>
                                    </p:set>
                                    <p:animEffect transition="in" filter="fade">
                                      <p:cBhvr>
                                        <p:cTn id="7" dur="1000"/>
                                        <p:tgtEl>
                                          <p:spTgt spid="1857"/>
                                        </p:tgtEl>
                                      </p:cBhvr>
                                    </p:animEffect>
                                    <p:anim calcmode="lin" valueType="num">
                                      <p:cBhvr>
                                        <p:cTn id="8" dur="1000" fill="hold"/>
                                        <p:tgtEl>
                                          <p:spTgt spid="1857"/>
                                        </p:tgtEl>
                                        <p:attrNameLst>
                                          <p:attrName>ppt_x</p:attrName>
                                        </p:attrNameLst>
                                      </p:cBhvr>
                                      <p:tavLst>
                                        <p:tav tm="0">
                                          <p:val>
                                            <p:strVal val="#ppt_x"/>
                                          </p:val>
                                        </p:tav>
                                        <p:tav tm="100000">
                                          <p:val>
                                            <p:strVal val="#ppt_x"/>
                                          </p:val>
                                        </p:tav>
                                      </p:tavLst>
                                    </p:anim>
                                    <p:anim calcmode="lin" valueType="num">
                                      <p:cBhvr>
                                        <p:cTn id="9" dur="1000" fill="hold"/>
                                        <p:tgtEl>
                                          <p:spTgt spid="18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59"/>
                                        </p:tgtEl>
                                        <p:attrNameLst>
                                          <p:attrName>style.visibility</p:attrName>
                                        </p:attrNameLst>
                                      </p:cBhvr>
                                      <p:to>
                                        <p:strVal val="visible"/>
                                      </p:to>
                                    </p:set>
                                    <p:animEffect transition="in" filter="fade">
                                      <p:cBhvr>
                                        <p:cTn id="12" dur="1000"/>
                                        <p:tgtEl>
                                          <p:spTgt spid="1859"/>
                                        </p:tgtEl>
                                      </p:cBhvr>
                                    </p:animEffect>
                                    <p:anim calcmode="lin" valueType="num">
                                      <p:cBhvr>
                                        <p:cTn id="13" dur="1000" fill="hold"/>
                                        <p:tgtEl>
                                          <p:spTgt spid="1859"/>
                                        </p:tgtEl>
                                        <p:attrNameLst>
                                          <p:attrName>ppt_x</p:attrName>
                                        </p:attrNameLst>
                                      </p:cBhvr>
                                      <p:tavLst>
                                        <p:tav tm="0">
                                          <p:val>
                                            <p:strVal val="#ppt_x"/>
                                          </p:val>
                                        </p:tav>
                                        <p:tav tm="100000">
                                          <p:val>
                                            <p:strVal val="#ppt_x"/>
                                          </p:val>
                                        </p:tav>
                                      </p:tavLst>
                                    </p:anim>
                                    <p:anim calcmode="lin" valueType="num">
                                      <p:cBhvr>
                                        <p:cTn id="14" dur="1000" fill="hold"/>
                                        <p:tgtEl>
                                          <p:spTgt spid="185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56"/>
                                        </p:tgtEl>
                                        <p:attrNameLst>
                                          <p:attrName>style.visibility</p:attrName>
                                        </p:attrNameLst>
                                      </p:cBhvr>
                                      <p:to>
                                        <p:strVal val="visible"/>
                                      </p:to>
                                    </p:set>
                                    <p:animEffect transition="in" filter="fade">
                                      <p:cBhvr>
                                        <p:cTn id="19" dur="1000"/>
                                        <p:tgtEl>
                                          <p:spTgt spid="1856"/>
                                        </p:tgtEl>
                                      </p:cBhvr>
                                    </p:animEffect>
                                    <p:anim calcmode="lin" valueType="num">
                                      <p:cBhvr>
                                        <p:cTn id="20" dur="1000" fill="hold"/>
                                        <p:tgtEl>
                                          <p:spTgt spid="1856"/>
                                        </p:tgtEl>
                                        <p:attrNameLst>
                                          <p:attrName>ppt_x</p:attrName>
                                        </p:attrNameLst>
                                      </p:cBhvr>
                                      <p:tavLst>
                                        <p:tav tm="0">
                                          <p:val>
                                            <p:strVal val="#ppt_x"/>
                                          </p:val>
                                        </p:tav>
                                        <p:tav tm="100000">
                                          <p:val>
                                            <p:strVal val="#ppt_x"/>
                                          </p:val>
                                        </p:tav>
                                      </p:tavLst>
                                    </p:anim>
                                    <p:anim calcmode="lin" valueType="num">
                                      <p:cBhvr>
                                        <p:cTn id="21" dur="1000" fill="hold"/>
                                        <p:tgtEl>
                                          <p:spTgt spid="185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60"/>
                                        </p:tgtEl>
                                        <p:attrNameLst>
                                          <p:attrName>style.visibility</p:attrName>
                                        </p:attrNameLst>
                                      </p:cBhvr>
                                      <p:to>
                                        <p:strVal val="visible"/>
                                      </p:to>
                                    </p:set>
                                    <p:animEffect transition="in" filter="fade">
                                      <p:cBhvr>
                                        <p:cTn id="24" dur="1000"/>
                                        <p:tgtEl>
                                          <p:spTgt spid="1860"/>
                                        </p:tgtEl>
                                      </p:cBhvr>
                                    </p:animEffect>
                                    <p:anim calcmode="lin" valueType="num">
                                      <p:cBhvr>
                                        <p:cTn id="25" dur="1000" fill="hold"/>
                                        <p:tgtEl>
                                          <p:spTgt spid="1860"/>
                                        </p:tgtEl>
                                        <p:attrNameLst>
                                          <p:attrName>ppt_x</p:attrName>
                                        </p:attrNameLst>
                                      </p:cBhvr>
                                      <p:tavLst>
                                        <p:tav tm="0">
                                          <p:val>
                                            <p:strVal val="#ppt_x"/>
                                          </p:val>
                                        </p:tav>
                                        <p:tav tm="100000">
                                          <p:val>
                                            <p:strVal val="#ppt_x"/>
                                          </p:val>
                                        </p:tav>
                                      </p:tavLst>
                                    </p:anim>
                                    <p:anim calcmode="lin" valueType="num">
                                      <p:cBhvr>
                                        <p:cTn id="26" dur="1000" fill="hold"/>
                                        <p:tgtEl>
                                          <p:spTgt spid="186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anim calcmode="lin" valueType="num">
                                      <p:cBhvr>
                                        <p:cTn id="32" dur="1000" fill="hold"/>
                                        <p:tgtEl>
                                          <p:spTgt spid="65"/>
                                        </p:tgtEl>
                                        <p:attrNameLst>
                                          <p:attrName>ppt_x</p:attrName>
                                        </p:attrNameLst>
                                      </p:cBhvr>
                                      <p:tavLst>
                                        <p:tav tm="0">
                                          <p:val>
                                            <p:strVal val="#ppt_x"/>
                                          </p:val>
                                        </p:tav>
                                        <p:tav tm="100000">
                                          <p:val>
                                            <p:strVal val="#ppt_x"/>
                                          </p:val>
                                        </p:tav>
                                      </p:tavLst>
                                    </p:anim>
                                    <p:anim calcmode="lin" valueType="num">
                                      <p:cBhvr>
                                        <p:cTn id="33" dur="1000" fill="hold"/>
                                        <p:tgtEl>
                                          <p:spTgt spid="6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61"/>
                                        </p:tgtEl>
                                        <p:attrNameLst>
                                          <p:attrName>style.visibility</p:attrName>
                                        </p:attrNameLst>
                                      </p:cBhvr>
                                      <p:to>
                                        <p:strVal val="visible"/>
                                      </p:to>
                                    </p:set>
                                    <p:animEffect transition="in" filter="fade">
                                      <p:cBhvr>
                                        <p:cTn id="36" dur="1000"/>
                                        <p:tgtEl>
                                          <p:spTgt spid="1861"/>
                                        </p:tgtEl>
                                      </p:cBhvr>
                                    </p:animEffect>
                                    <p:anim calcmode="lin" valueType="num">
                                      <p:cBhvr>
                                        <p:cTn id="37" dur="1000" fill="hold"/>
                                        <p:tgtEl>
                                          <p:spTgt spid="1861"/>
                                        </p:tgtEl>
                                        <p:attrNameLst>
                                          <p:attrName>ppt_x</p:attrName>
                                        </p:attrNameLst>
                                      </p:cBhvr>
                                      <p:tavLst>
                                        <p:tav tm="0">
                                          <p:val>
                                            <p:strVal val="#ppt_x"/>
                                          </p:val>
                                        </p:tav>
                                        <p:tav tm="100000">
                                          <p:val>
                                            <p:strVal val="#ppt_x"/>
                                          </p:val>
                                        </p:tav>
                                      </p:tavLst>
                                    </p:anim>
                                    <p:anim calcmode="lin" valueType="num">
                                      <p:cBhvr>
                                        <p:cTn id="38" dur="1000" fill="hold"/>
                                        <p:tgtEl>
                                          <p:spTgt spid="18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6" grpId="0" animBg="1"/>
      <p:bldP spid="1857" grpId="0" animBg="1"/>
      <p:bldP spid="1859" grpId="0" animBg="1"/>
      <p:bldP spid="1860" grpId="0" animBg="1"/>
      <p:bldP spid="1861" grpId="0" animBg="1"/>
      <p:bldP spid="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4AAB63-5DDA-4B30-BBF0-45493CEA8297}"/>
              </a:ext>
            </a:extLst>
          </p:cNvPr>
          <p:cNvSpPr>
            <a:spLocks noGrp="1"/>
          </p:cNvSpPr>
          <p:nvPr>
            <p:ph type="body" sz="quarter" idx="35"/>
          </p:nvPr>
        </p:nvSpPr>
        <p:spPr>
          <a:xfrm>
            <a:off x="467544" y="1419622"/>
            <a:ext cx="8208912" cy="866378"/>
          </a:xfrm>
        </p:spPr>
        <p:txBody>
          <a:bodyPr/>
          <a:lstStyle/>
          <a:p>
            <a:r>
              <a:rPr lang="en-US" sz="4400" b="1"/>
              <a:t>Questions?</a:t>
            </a:r>
            <a:endParaRPr lang="en-CA" sz="4400" b="1"/>
          </a:p>
        </p:txBody>
      </p:sp>
    </p:spTree>
    <p:extLst>
      <p:ext uri="{BB962C8B-B14F-4D97-AF65-F5344CB8AC3E}">
        <p14:creationId xmlns:p14="http://schemas.microsoft.com/office/powerpoint/2010/main" val="537995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4AAB63-5DDA-4B30-BBF0-45493CEA8297}"/>
              </a:ext>
            </a:extLst>
          </p:cNvPr>
          <p:cNvSpPr>
            <a:spLocks noGrp="1"/>
          </p:cNvSpPr>
          <p:nvPr>
            <p:ph type="body" sz="quarter" idx="35"/>
          </p:nvPr>
        </p:nvSpPr>
        <p:spPr>
          <a:xfrm>
            <a:off x="467544" y="1419622"/>
            <a:ext cx="8208912" cy="866378"/>
          </a:xfrm>
        </p:spPr>
        <p:txBody>
          <a:bodyPr/>
          <a:lstStyle/>
          <a:p>
            <a:r>
              <a:rPr lang="en-US" sz="4400" b="1"/>
              <a:t>Appendix</a:t>
            </a:r>
            <a:endParaRPr lang="en-CA" sz="4400" b="1" dirty="0"/>
          </a:p>
        </p:txBody>
      </p:sp>
    </p:spTree>
    <p:extLst>
      <p:ext uri="{BB962C8B-B14F-4D97-AF65-F5344CB8AC3E}">
        <p14:creationId xmlns:p14="http://schemas.microsoft.com/office/powerpoint/2010/main" val="142818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D0322F-0572-38DB-6C9D-1A4FC2251E75}"/>
              </a:ext>
            </a:extLst>
          </p:cNvPr>
          <p:cNvPicPr>
            <a:picLocks noChangeAspect="1"/>
          </p:cNvPicPr>
          <p:nvPr/>
        </p:nvPicPr>
        <p:blipFill>
          <a:blip r:embed="rId2"/>
          <a:stretch>
            <a:fillRect/>
          </a:stretch>
        </p:blipFill>
        <p:spPr>
          <a:xfrm>
            <a:off x="828173" y="470231"/>
            <a:ext cx="7487653" cy="3862133"/>
          </a:xfrm>
          <a:prstGeom prst="rect">
            <a:avLst/>
          </a:prstGeom>
        </p:spPr>
      </p:pic>
      <p:sp>
        <p:nvSpPr>
          <p:cNvPr id="8" name="TextBox 7">
            <a:extLst>
              <a:ext uri="{FF2B5EF4-FFF2-40B4-BE49-F238E27FC236}">
                <a16:creationId xmlns:a16="http://schemas.microsoft.com/office/drawing/2014/main" id="{C2C41C94-A859-6BAB-3310-362A2D5588C8}"/>
              </a:ext>
            </a:extLst>
          </p:cNvPr>
          <p:cNvSpPr txBox="1"/>
          <p:nvPr/>
        </p:nvSpPr>
        <p:spPr>
          <a:xfrm>
            <a:off x="0" y="0"/>
            <a:ext cx="1381468" cy="461665"/>
          </a:xfrm>
          <a:prstGeom prst="rect">
            <a:avLst/>
          </a:prstGeom>
          <a:noFill/>
        </p:spPr>
        <p:txBody>
          <a:bodyPr wrap="none" rtlCol="0">
            <a:spAutoFit/>
          </a:bodyPr>
          <a:lstStyle/>
          <a:p>
            <a:r>
              <a:rPr lang="en-US" sz="2400"/>
              <a:t>Find Pairs</a:t>
            </a:r>
          </a:p>
        </p:txBody>
      </p:sp>
    </p:spTree>
    <p:extLst>
      <p:ext uri="{BB962C8B-B14F-4D97-AF65-F5344CB8AC3E}">
        <p14:creationId xmlns:p14="http://schemas.microsoft.com/office/powerpoint/2010/main" val="1246090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5FDA30-F352-ADAD-CBFD-3A515BEE0498}"/>
              </a:ext>
            </a:extLst>
          </p:cNvPr>
          <p:cNvPicPr>
            <a:picLocks noChangeAspect="1"/>
          </p:cNvPicPr>
          <p:nvPr/>
        </p:nvPicPr>
        <p:blipFill>
          <a:blip r:embed="rId2"/>
          <a:stretch>
            <a:fillRect/>
          </a:stretch>
        </p:blipFill>
        <p:spPr>
          <a:xfrm>
            <a:off x="469812" y="563548"/>
            <a:ext cx="8204376" cy="1829753"/>
          </a:xfrm>
          <a:prstGeom prst="rect">
            <a:avLst/>
          </a:prstGeom>
        </p:spPr>
      </p:pic>
      <p:pic>
        <p:nvPicPr>
          <p:cNvPr id="7" name="Picture 6">
            <a:extLst>
              <a:ext uri="{FF2B5EF4-FFF2-40B4-BE49-F238E27FC236}">
                <a16:creationId xmlns:a16="http://schemas.microsoft.com/office/drawing/2014/main" id="{E86D265D-2FF7-BC08-5681-BF8A98AB5A30}"/>
              </a:ext>
            </a:extLst>
          </p:cNvPr>
          <p:cNvPicPr>
            <a:picLocks noChangeAspect="1"/>
          </p:cNvPicPr>
          <p:nvPr/>
        </p:nvPicPr>
        <p:blipFill>
          <a:blip r:embed="rId3"/>
          <a:stretch>
            <a:fillRect/>
          </a:stretch>
        </p:blipFill>
        <p:spPr>
          <a:xfrm>
            <a:off x="469812" y="2799517"/>
            <a:ext cx="1970690" cy="1649381"/>
          </a:xfrm>
          <a:prstGeom prst="rect">
            <a:avLst/>
          </a:prstGeom>
        </p:spPr>
      </p:pic>
      <p:sp>
        <p:nvSpPr>
          <p:cNvPr id="8" name="TextBox 7">
            <a:extLst>
              <a:ext uri="{FF2B5EF4-FFF2-40B4-BE49-F238E27FC236}">
                <a16:creationId xmlns:a16="http://schemas.microsoft.com/office/drawing/2014/main" id="{C2C41C94-A859-6BAB-3310-362A2D5588C8}"/>
              </a:ext>
            </a:extLst>
          </p:cNvPr>
          <p:cNvSpPr txBox="1"/>
          <p:nvPr/>
        </p:nvSpPr>
        <p:spPr>
          <a:xfrm>
            <a:off x="0" y="0"/>
            <a:ext cx="1381468" cy="461665"/>
          </a:xfrm>
          <a:prstGeom prst="rect">
            <a:avLst/>
          </a:prstGeom>
          <a:noFill/>
        </p:spPr>
        <p:txBody>
          <a:bodyPr wrap="none" rtlCol="0">
            <a:spAutoFit/>
          </a:bodyPr>
          <a:lstStyle/>
          <a:p>
            <a:r>
              <a:rPr lang="en-US" sz="2400"/>
              <a:t>Find Pairs</a:t>
            </a:r>
          </a:p>
        </p:txBody>
      </p:sp>
    </p:spTree>
    <p:extLst>
      <p:ext uri="{BB962C8B-B14F-4D97-AF65-F5344CB8AC3E}">
        <p14:creationId xmlns:p14="http://schemas.microsoft.com/office/powerpoint/2010/main" val="101491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37A88-ABEC-63B8-1A85-97C98AA8C71B}"/>
              </a:ext>
            </a:extLst>
          </p:cNvPr>
          <p:cNvPicPr>
            <a:picLocks noChangeAspect="1"/>
          </p:cNvPicPr>
          <p:nvPr/>
        </p:nvPicPr>
        <p:blipFill>
          <a:blip r:embed="rId2"/>
          <a:stretch>
            <a:fillRect/>
          </a:stretch>
        </p:blipFill>
        <p:spPr>
          <a:xfrm>
            <a:off x="0" y="747568"/>
            <a:ext cx="9144000" cy="3648364"/>
          </a:xfrm>
          <a:prstGeom prst="rect">
            <a:avLst/>
          </a:prstGeom>
        </p:spPr>
      </p:pic>
      <p:sp>
        <p:nvSpPr>
          <p:cNvPr id="3" name="TextBox 2">
            <a:extLst>
              <a:ext uri="{FF2B5EF4-FFF2-40B4-BE49-F238E27FC236}">
                <a16:creationId xmlns:a16="http://schemas.microsoft.com/office/drawing/2014/main" id="{5676ED46-EC57-8ECF-7A3B-713A9C7B9C3C}"/>
              </a:ext>
            </a:extLst>
          </p:cNvPr>
          <p:cNvSpPr txBox="1"/>
          <p:nvPr/>
        </p:nvSpPr>
        <p:spPr>
          <a:xfrm>
            <a:off x="0" y="0"/>
            <a:ext cx="4306628" cy="461665"/>
          </a:xfrm>
          <a:prstGeom prst="rect">
            <a:avLst/>
          </a:prstGeom>
          <a:noFill/>
        </p:spPr>
        <p:txBody>
          <a:bodyPr wrap="none" rtlCol="0">
            <a:spAutoFit/>
          </a:bodyPr>
          <a:lstStyle/>
          <a:p>
            <a:r>
              <a:rPr lang="en-US" sz="2400"/>
              <a:t>Find Pairs - Check for Stationarity</a:t>
            </a:r>
          </a:p>
        </p:txBody>
      </p:sp>
    </p:spTree>
    <p:extLst>
      <p:ext uri="{BB962C8B-B14F-4D97-AF65-F5344CB8AC3E}">
        <p14:creationId xmlns:p14="http://schemas.microsoft.com/office/powerpoint/2010/main" val="380802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C41C94-A859-6BAB-3310-362A2D5588C8}"/>
              </a:ext>
            </a:extLst>
          </p:cNvPr>
          <p:cNvSpPr txBox="1"/>
          <p:nvPr/>
        </p:nvSpPr>
        <p:spPr>
          <a:xfrm>
            <a:off x="0" y="0"/>
            <a:ext cx="1103444" cy="461665"/>
          </a:xfrm>
          <a:prstGeom prst="rect">
            <a:avLst/>
          </a:prstGeom>
          <a:noFill/>
        </p:spPr>
        <p:txBody>
          <a:bodyPr wrap="none" rtlCol="0">
            <a:spAutoFit/>
          </a:bodyPr>
          <a:lstStyle/>
          <a:p>
            <a:r>
              <a:rPr lang="en-US" sz="2400"/>
              <a:t>Trading</a:t>
            </a:r>
          </a:p>
        </p:txBody>
      </p:sp>
      <p:pic>
        <p:nvPicPr>
          <p:cNvPr id="2" name="Picture 1">
            <a:extLst>
              <a:ext uri="{FF2B5EF4-FFF2-40B4-BE49-F238E27FC236}">
                <a16:creationId xmlns:a16="http://schemas.microsoft.com/office/drawing/2014/main" id="{75C34FA9-C8B4-94A3-8EB2-6C66D81B8781}"/>
              </a:ext>
            </a:extLst>
          </p:cNvPr>
          <p:cNvPicPr>
            <a:picLocks noChangeAspect="1"/>
          </p:cNvPicPr>
          <p:nvPr/>
        </p:nvPicPr>
        <p:blipFill>
          <a:blip r:embed="rId2"/>
          <a:stretch>
            <a:fillRect/>
          </a:stretch>
        </p:blipFill>
        <p:spPr>
          <a:xfrm>
            <a:off x="403597" y="470231"/>
            <a:ext cx="4505303" cy="3760574"/>
          </a:xfrm>
          <a:prstGeom prst="rect">
            <a:avLst/>
          </a:prstGeom>
        </p:spPr>
      </p:pic>
      <p:pic>
        <p:nvPicPr>
          <p:cNvPr id="3" name="Picture 2">
            <a:extLst>
              <a:ext uri="{FF2B5EF4-FFF2-40B4-BE49-F238E27FC236}">
                <a16:creationId xmlns:a16="http://schemas.microsoft.com/office/drawing/2014/main" id="{7D42BB49-7FBE-8AEC-32D5-094D4BDA3299}"/>
              </a:ext>
            </a:extLst>
          </p:cNvPr>
          <p:cNvPicPr>
            <a:picLocks noChangeAspect="1"/>
          </p:cNvPicPr>
          <p:nvPr/>
        </p:nvPicPr>
        <p:blipFill>
          <a:blip r:embed="rId3"/>
          <a:stretch>
            <a:fillRect/>
          </a:stretch>
        </p:blipFill>
        <p:spPr>
          <a:xfrm>
            <a:off x="4908900" y="470231"/>
            <a:ext cx="4008115" cy="2367686"/>
          </a:xfrm>
          <a:prstGeom prst="rect">
            <a:avLst/>
          </a:prstGeom>
        </p:spPr>
      </p:pic>
    </p:spTree>
    <p:extLst>
      <p:ext uri="{BB962C8B-B14F-4D97-AF65-F5344CB8AC3E}">
        <p14:creationId xmlns:p14="http://schemas.microsoft.com/office/powerpoint/2010/main" val="715902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C41C94-A859-6BAB-3310-362A2D5588C8}"/>
              </a:ext>
            </a:extLst>
          </p:cNvPr>
          <p:cNvSpPr txBox="1"/>
          <p:nvPr/>
        </p:nvSpPr>
        <p:spPr>
          <a:xfrm>
            <a:off x="0" y="0"/>
            <a:ext cx="1615892" cy="461665"/>
          </a:xfrm>
          <a:prstGeom prst="rect">
            <a:avLst/>
          </a:prstGeom>
          <a:noFill/>
        </p:spPr>
        <p:txBody>
          <a:bodyPr wrap="none" rtlCol="0">
            <a:spAutoFit/>
          </a:bodyPr>
          <a:lstStyle/>
          <a:p>
            <a:r>
              <a:rPr lang="en-US" sz="2400" err="1"/>
              <a:t>Backtesting</a:t>
            </a:r>
            <a:endParaRPr lang="en-US" sz="2400"/>
          </a:p>
        </p:txBody>
      </p:sp>
      <p:pic>
        <p:nvPicPr>
          <p:cNvPr id="4" name="Picture 3">
            <a:extLst>
              <a:ext uri="{FF2B5EF4-FFF2-40B4-BE49-F238E27FC236}">
                <a16:creationId xmlns:a16="http://schemas.microsoft.com/office/drawing/2014/main" id="{3ED1211C-FD43-DBCD-F18D-C97A2B845B5E}"/>
              </a:ext>
            </a:extLst>
          </p:cNvPr>
          <p:cNvPicPr>
            <a:picLocks noChangeAspect="1"/>
          </p:cNvPicPr>
          <p:nvPr/>
        </p:nvPicPr>
        <p:blipFill>
          <a:blip r:embed="rId2"/>
          <a:stretch>
            <a:fillRect/>
          </a:stretch>
        </p:blipFill>
        <p:spPr>
          <a:xfrm>
            <a:off x="403597" y="470231"/>
            <a:ext cx="7493474" cy="3907708"/>
          </a:xfrm>
          <a:prstGeom prst="rect">
            <a:avLst/>
          </a:prstGeom>
        </p:spPr>
      </p:pic>
    </p:spTree>
    <p:extLst>
      <p:ext uri="{BB962C8B-B14F-4D97-AF65-F5344CB8AC3E}">
        <p14:creationId xmlns:p14="http://schemas.microsoft.com/office/powerpoint/2010/main" val="1749414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C41C94-A859-6BAB-3310-362A2D5588C8}"/>
              </a:ext>
            </a:extLst>
          </p:cNvPr>
          <p:cNvSpPr txBox="1"/>
          <p:nvPr/>
        </p:nvSpPr>
        <p:spPr>
          <a:xfrm>
            <a:off x="0" y="0"/>
            <a:ext cx="1615892" cy="461665"/>
          </a:xfrm>
          <a:prstGeom prst="rect">
            <a:avLst/>
          </a:prstGeom>
          <a:noFill/>
        </p:spPr>
        <p:txBody>
          <a:bodyPr wrap="none" rtlCol="0">
            <a:spAutoFit/>
          </a:bodyPr>
          <a:lstStyle/>
          <a:p>
            <a:r>
              <a:rPr lang="en-US" sz="2400" err="1"/>
              <a:t>Backtesting</a:t>
            </a:r>
            <a:endParaRPr lang="en-US" sz="2400"/>
          </a:p>
        </p:txBody>
      </p:sp>
      <p:pic>
        <p:nvPicPr>
          <p:cNvPr id="2" name="Picture 1">
            <a:extLst>
              <a:ext uri="{FF2B5EF4-FFF2-40B4-BE49-F238E27FC236}">
                <a16:creationId xmlns:a16="http://schemas.microsoft.com/office/drawing/2014/main" id="{8D002C36-42FF-4F0A-429A-30ACEF8E0742}"/>
              </a:ext>
            </a:extLst>
          </p:cNvPr>
          <p:cNvPicPr>
            <a:picLocks noChangeAspect="1"/>
          </p:cNvPicPr>
          <p:nvPr/>
        </p:nvPicPr>
        <p:blipFill>
          <a:blip r:embed="rId2"/>
          <a:stretch>
            <a:fillRect/>
          </a:stretch>
        </p:blipFill>
        <p:spPr>
          <a:xfrm>
            <a:off x="1106538" y="660755"/>
            <a:ext cx="6930923" cy="3821990"/>
          </a:xfrm>
          <a:prstGeom prst="rect">
            <a:avLst/>
          </a:prstGeom>
        </p:spPr>
      </p:pic>
    </p:spTree>
    <p:extLst>
      <p:ext uri="{BB962C8B-B14F-4D97-AF65-F5344CB8AC3E}">
        <p14:creationId xmlns:p14="http://schemas.microsoft.com/office/powerpoint/2010/main" val="3904007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8530-F809-267B-02FA-8FD8D117E0A1}"/>
              </a:ext>
            </a:extLst>
          </p:cNvPr>
          <p:cNvSpPr>
            <a:spLocks noGrp="1"/>
          </p:cNvSpPr>
          <p:nvPr>
            <p:ph type="title"/>
          </p:nvPr>
        </p:nvSpPr>
        <p:spPr>
          <a:xfrm>
            <a:off x="457200" y="280660"/>
            <a:ext cx="8229600" cy="707886"/>
          </a:xfrm>
        </p:spPr>
        <p:txBody>
          <a:bodyPr>
            <a:spAutoFit/>
          </a:bodyPr>
          <a:lstStyle/>
          <a:p>
            <a:r>
              <a:rPr lang="en-US" sz="4000"/>
              <a:t>Executive Summary</a:t>
            </a:r>
            <a:endParaRPr lang="en-CA" sz="4000"/>
          </a:p>
        </p:txBody>
      </p:sp>
      <p:sp>
        <p:nvSpPr>
          <p:cNvPr id="4" name="Google Shape;1083;p28">
            <a:extLst>
              <a:ext uri="{FF2B5EF4-FFF2-40B4-BE49-F238E27FC236}">
                <a16:creationId xmlns:a16="http://schemas.microsoft.com/office/drawing/2014/main" id="{F06947C4-71BE-4808-399B-928F5E80CCEC}"/>
              </a:ext>
            </a:extLst>
          </p:cNvPr>
          <p:cNvSpPr/>
          <p:nvPr/>
        </p:nvSpPr>
        <p:spPr>
          <a:xfrm>
            <a:off x="2203930" y="1179283"/>
            <a:ext cx="6612006" cy="597566"/>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Team Adelaide is poised to make organizations richer by increasing their investment returns</a:t>
            </a:r>
            <a:endParaRPr sz="1600" dirty="0"/>
          </a:p>
        </p:txBody>
      </p:sp>
      <p:sp>
        <p:nvSpPr>
          <p:cNvPr id="5" name="Google Shape;1084;p28">
            <a:extLst>
              <a:ext uri="{FF2B5EF4-FFF2-40B4-BE49-F238E27FC236}">
                <a16:creationId xmlns:a16="http://schemas.microsoft.com/office/drawing/2014/main" id="{C797507F-E030-6F78-1F78-3E40AF156C59}"/>
              </a:ext>
            </a:extLst>
          </p:cNvPr>
          <p:cNvSpPr/>
          <p:nvPr/>
        </p:nvSpPr>
        <p:spPr>
          <a:xfrm>
            <a:off x="2148316" y="1965178"/>
            <a:ext cx="6612006" cy="597566"/>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Rags to Riches Capital has employed our services to assist their treasury team identify options which beats the market returns</a:t>
            </a:r>
            <a:endParaRPr sz="1600" dirty="0"/>
          </a:p>
        </p:txBody>
      </p:sp>
      <p:grpSp>
        <p:nvGrpSpPr>
          <p:cNvPr id="20" name="Google Shape;1102;p28">
            <a:extLst>
              <a:ext uri="{FF2B5EF4-FFF2-40B4-BE49-F238E27FC236}">
                <a16:creationId xmlns:a16="http://schemas.microsoft.com/office/drawing/2014/main" id="{FA3C7505-A08A-7B09-BA22-1F86B87C3E54}"/>
              </a:ext>
            </a:extLst>
          </p:cNvPr>
          <p:cNvGrpSpPr/>
          <p:nvPr/>
        </p:nvGrpSpPr>
        <p:grpSpPr>
          <a:xfrm>
            <a:off x="0" y="1093393"/>
            <a:ext cx="2058325" cy="3621846"/>
            <a:chOff x="3542850" y="1110125"/>
            <a:chExt cx="2058325" cy="3621846"/>
          </a:xfrm>
        </p:grpSpPr>
        <p:grpSp>
          <p:nvGrpSpPr>
            <p:cNvPr id="21" name="Google Shape;1103;p28">
              <a:extLst>
                <a:ext uri="{FF2B5EF4-FFF2-40B4-BE49-F238E27FC236}">
                  <a16:creationId xmlns:a16="http://schemas.microsoft.com/office/drawing/2014/main" id="{87011C69-2CBA-A4F7-5AA7-19BF99D0C806}"/>
                </a:ext>
              </a:extLst>
            </p:cNvPr>
            <p:cNvGrpSpPr/>
            <p:nvPr/>
          </p:nvGrpSpPr>
          <p:grpSpPr>
            <a:xfrm>
              <a:off x="3668838" y="1110125"/>
              <a:ext cx="1806332" cy="3621846"/>
              <a:chOff x="457200" y="1110125"/>
              <a:chExt cx="1806332" cy="3621846"/>
            </a:xfrm>
          </p:grpSpPr>
          <p:sp>
            <p:nvSpPr>
              <p:cNvPr id="25" name="Google Shape;1104;p28">
                <a:extLst>
                  <a:ext uri="{FF2B5EF4-FFF2-40B4-BE49-F238E27FC236}">
                    <a16:creationId xmlns:a16="http://schemas.microsoft.com/office/drawing/2014/main" id="{04BA03C6-FE65-294E-150F-49B28A51B06F}"/>
                  </a:ext>
                </a:extLst>
              </p:cNvPr>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05;p28">
                <a:extLst>
                  <a:ext uri="{FF2B5EF4-FFF2-40B4-BE49-F238E27FC236}">
                    <a16:creationId xmlns:a16="http://schemas.microsoft.com/office/drawing/2014/main" id="{E44BB834-DF73-7F75-3428-6E51165EADF1}"/>
                  </a:ext>
                </a:extLst>
              </p:cNvPr>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06;p28">
                <a:extLst>
                  <a:ext uri="{FF2B5EF4-FFF2-40B4-BE49-F238E27FC236}">
                    <a16:creationId xmlns:a16="http://schemas.microsoft.com/office/drawing/2014/main" id="{E452D10E-38AF-7289-0485-766A1C6B6BC3}"/>
                  </a:ext>
                </a:extLst>
              </p:cNvPr>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7;p28">
                <a:extLst>
                  <a:ext uri="{FF2B5EF4-FFF2-40B4-BE49-F238E27FC236}">
                    <a16:creationId xmlns:a16="http://schemas.microsoft.com/office/drawing/2014/main" id="{168F831C-11E8-5F49-CDE6-E0E91C49D26C}"/>
                  </a:ext>
                </a:extLst>
              </p:cNvPr>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08;p28">
                <a:extLst>
                  <a:ext uri="{FF2B5EF4-FFF2-40B4-BE49-F238E27FC236}">
                    <a16:creationId xmlns:a16="http://schemas.microsoft.com/office/drawing/2014/main" id="{85B7D044-48F9-0A83-4D79-F8A3C7483AA1}"/>
                  </a:ext>
                </a:extLst>
              </p:cNvPr>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9;p28">
                <a:extLst>
                  <a:ext uri="{FF2B5EF4-FFF2-40B4-BE49-F238E27FC236}">
                    <a16:creationId xmlns:a16="http://schemas.microsoft.com/office/drawing/2014/main" id="{32862587-153C-A220-8C77-2865E388AB3F}"/>
                  </a:ext>
                </a:extLst>
              </p:cNvPr>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0;p28">
                <a:extLst>
                  <a:ext uri="{FF2B5EF4-FFF2-40B4-BE49-F238E27FC236}">
                    <a16:creationId xmlns:a16="http://schemas.microsoft.com/office/drawing/2014/main" id="{51FE6DFB-1938-81B5-0DF5-3F2D36F98EE9}"/>
                  </a:ext>
                </a:extLst>
              </p:cNvPr>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1;p28">
                <a:extLst>
                  <a:ext uri="{FF2B5EF4-FFF2-40B4-BE49-F238E27FC236}">
                    <a16:creationId xmlns:a16="http://schemas.microsoft.com/office/drawing/2014/main" id="{C0C3FBAF-BD8E-C7D5-EEDF-807FC2EFEC02}"/>
                  </a:ext>
                </a:extLst>
              </p:cNvPr>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2;p28">
                <a:extLst>
                  <a:ext uri="{FF2B5EF4-FFF2-40B4-BE49-F238E27FC236}">
                    <a16:creationId xmlns:a16="http://schemas.microsoft.com/office/drawing/2014/main" id="{1E0C0079-9150-0E98-EDA9-FD7AFA487655}"/>
                  </a:ext>
                </a:extLst>
              </p:cNvPr>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3;p28">
                <a:extLst>
                  <a:ext uri="{FF2B5EF4-FFF2-40B4-BE49-F238E27FC236}">
                    <a16:creationId xmlns:a16="http://schemas.microsoft.com/office/drawing/2014/main" id="{E183B49A-8793-174D-9B5F-4A7559384A8F}"/>
                  </a:ext>
                </a:extLst>
              </p:cNvPr>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4;p28">
                <a:extLst>
                  <a:ext uri="{FF2B5EF4-FFF2-40B4-BE49-F238E27FC236}">
                    <a16:creationId xmlns:a16="http://schemas.microsoft.com/office/drawing/2014/main" id="{ECB51F4D-0BBA-EEBE-1245-4B32BDADE068}"/>
                  </a:ext>
                </a:extLst>
              </p:cNvPr>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5;p28">
                <a:extLst>
                  <a:ext uri="{FF2B5EF4-FFF2-40B4-BE49-F238E27FC236}">
                    <a16:creationId xmlns:a16="http://schemas.microsoft.com/office/drawing/2014/main" id="{D03F5DB5-6C3B-4B26-E5A7-6A0AC9847B54}"/>
                  </a:ext>
                </a:extLst>
              </p:cNvPr>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6;p28">
                <a:extLst>
                  <a:ext uri="{FF2B5EF4-FFF2-40B4-BE49-F238E27FC236}">
                    <a16:creationId xmlns:a16="http://schemas.microsoft.com/office/drawing/2014/main" id="{93F90A11-DA40-1A32-256E-1DE34B8FF5AE}"/>
                  </a:ext>
                </a:extLst>
              </p:cNvPr>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7;p28">
                <a:extLst>
                  <a:ext uri="{FF2B5EF4-FFF2-40B4-BE49-F238E27FC236}">
                    <a16:creationId xmlns:a16="http://schemas.microsoft.com/office/drawing/2014/main" id="{B86CC0CB-1D90-B02E-EF5D-1C747408D99C}"/>
                  </a:ext>
                </a:extLst>
              </p:cNvPr>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8;p28">
                <a:extLst>
                  <a:ext uri="{FF2B5EF4-FFF2-40B4-BE49-F238E27FC236}">
                    <a16:creationId xmlns:a16="http://schemas.microsoft.com/office/drawing/2014/main" id="{309E0351-FD40-30DE-8C0A-5F94BB01E546}"/>
                  </a:ext>
                </a:extLst>
              </p:cNvPr>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9;p28">
                <a:extLst>
                  <a:ext uri="{FF2B5EF4-FFF2-40B4-BE49-F238E27FC236}">
                    <a16:creationId xmlns:a16="http://schemas.microsoft.com/office/drawing/2014/main" id="{98177A9E-9B2D-FA08-B6E3-62BA69DBA87C}"/>
                  </a:ext>
                </a:extLst>
              </p:cNvPr>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0;p28">
                <a:extLst>
                  <a:ext uri="{FF2B5EF4-FFF2-40B4-BE49-F238E27FC236}">
                    <a16:creationId xmlns:a16="http://schemas.microsoft.com/office/drawing/2014/main" id="{A0D84258-6B52-7025-728C-DC7D2ECCFD52}"/>
                  </a:ext>
                </a:extLst>
              </p:cNvPr>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1;p28">
                <a:extLst>
                  <a:ext uri="{FF2B5EF4-FFF2-40B4-BE49-F238E27FC236}">
                    <a16:creationId xmlns:a16="http://schemas.microsoft.com/office/drawing/2014/main" id="{10A377F8-C39C-257A-1AD4-7CEBF9C02E5F}"/>
                  </a:ext>
                </a:extLst>
              </p:cNvPr>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2;p28">
                <a:extLst>
                  <a:ext uri="{FF2B5EF4-FFF2-40B4-BE49-F238E27FC236}">
                    <a16:creationId xmlns:a16="http://schemas.microsoft.com/office/drawing/2014/main" id="{AA2C7152-FF71-CB27-F3C1-37245F0660B1}"/>
                  </a:ext>
                </a:extLst>
              </p:cNvPr>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23;p28">
                <a:extLst>
                  <a:ext uri="{FF2B5EF4-FFF2-40B4-BE49-F238E27FC236}">
                    <a16:creationId xmlns:a16="http://schemas.microsoft.com/office/drawing/2014/main" id="{EC882E5D-BFF9-AA29-023E-24AD961DC8E9}"/>
                  </a:ext>
                </a:extLst>
              </p:cNvPr>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4;p28">
                <a:extLst>
                  <a:ext uri="{FF2B5EF4-FFF2-40B4-BE49-F238E27FC236}">
                    <a16:creationId xmlns:a16="http://schemas.microsoft.com/office/drawing/2014/main" id="{284665AD-1537-54FC-7D93-09E4C856D8C6}"/>
                  </a:ext>
                </a:extLst>
              </p:cNvPr>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5;p28">
                <a:extLst>
                  <a:ext uri="{FF2B5EF4-FFF2-40B4-BE49-F238E27FC236}">
                    <a16:creationId xmlns:a16="http://schemas.microsoft.com/office/drawing/2014/main" id="{E535F19F-7E82-180B-6E8D-81B6242C8AA2}"/>
                  </a:ext>
                </a:extLst>
              </p:cNvPr>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6;p28">
                <a:extLst>
                  <a:ext uri="{FF2B5EF4-FFF2-40B4-BE49-F238E27FC236}">
                    <a16:creationId xmlns:a16="http://schemas.microsoft.com/office/drawing/2014/main" id="{CBE299B4-D8E2-E59D-A2A5-E58B4AF7B980}"/>
                  </a:ext>
                </a:extLst>
              </p:cNvPr>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7;p28">
                <a:extLst>
                  <a:ext uri="{FF2B5EF4-FFF2-40B4-BE49-F238E27FC236}">
                    <a16:creationId xmlns:a16="http://schemas.microsoft.com/office/drawing/2014/main" id="{B916096B-5AB7-9066-B02B-05D9A285ECD8}"/>
                  </a:ext>
                </a:extLst>
              </p:cNvPr>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8;p28">
                <a:extLst>
                  <a:ext uri="{FF2B5EF4-FFF2-40B4-BE49-F238E27FC236}">
                    <a16:creationId xmlns:a16="http://schemas.microsoft.com/office/drawing/2014/main" id="{0A9AEE7C-E23C-CBC0-5DE7-28EE6F7207E1}"/>
                  </a:ext>
                </a:extLst>
              </p:cNvPr>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9;p28">
                <a:extLst>
                  <a:ext uri="{FF2B5EF4-FFF2-40B4-BE49-F238E27FC236}">
                    <a16:creationId xmlns:a16="http://schemas.microsoft.com/office/drawing/2014/main" id="{B589185B-E968-215F-9A6C-8C72490EE865}"/>
                  </a:ext>
                </a:extLst>
              </p:cNvPr>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30;p28">
                <a:extLst>
                  <a:ext uri="{FF2B5EF4-FFF2-40B4-BE49-F238E27FC236}">
                    <a16:creationId xmlns:a16="http://schemas.microsoft.com/office/drawing/2014/main" id="{9CF1C6FC-8987-93E7-EB0F-9AA948A628B4}"/>
                  </a:ext>
                </a:extLst>
              </p:cNvPr>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31;p28">
                <a:extLst>
                  <a:ext uri="{FF2B5EF4-FFF2-40B4-BE49-F238E27FC236}">
                    <a16:creationId xmlns:a16="http://schemas.microsoft.com/office/drawing/2014/main" id="{51BF25F6-61DF-E175-32D1-215B86F113D5}"/>
                  </a:ext>
                </a:extLst>
              </p:cNvPr>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32;p28">
                <a:extLst>
                  <a:ext uri="{FF2B5EF4-FFF2-40B4-BE49-F238E27FC236}">
                    <a16:creationId xmlns:a16="http://schemas.microsoft.com/office/drawing/2014/main" id="{A11CE9DB-50B9-71E4-2F25-66D5FB42A422}"/>
                  </a:ext>
                </a:extLst>
              </p:cNvPr>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33;p28">
                <a:extLst>
                  <a:ext uri="{FF2B5EF4-FFF2-40B4-BE49-F238E27FC236}">
                    <a16:creationId xmlns:a16="http://schemas.microsoft.com/office/drawing/2014/main" id="{053C19E7-E6F5-5F40-85A8-45DEEDC2A949}"/>
                  </a:ext>
                </a:extLst>
              </p:cNvPr>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4;p28">
                <a:extLst>
                  <a:ext uri="{FF2B5EF4-FFF2-40B4-BE49-F238E27FC236}">
                    <a16:creationId xmlns:a16="http://schemas.microsoft.com/office/drawing/2014/main" id="{F5BB1501-CC30-64BE-0764-44C764601209}"/>
                  </a:ext>
                </a:extLst>
              </p:cNvPr>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35;p28">
                <a:extLst>
                  <a:ext uri="{FF2B5EF4-FFF2-40B4-BE49-F238E27FC236}">
                    <a16:creationId xmlns:a16="http://schemas.microsoft.com/office/drawing/2014/main" id="{12418B77-CC0F-FE7E-898B-A39EFBBD1971}"/>
                  </a:ext>
                </a:extLst>
              </p:cNvPr>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36;p28">
                <a:extLst>
                  <a:ext uri="{FF2B5EF4-FFF2-40B4-BE49-F238E27FC236}">
                    <a16:creationId xmlns:a16="http://schemas.microsoft.com/office/drawing/2014/main" id="{4564451F-31C2-A36C-5974-B4645586D04E}"/>
                  </a:ext>
                </a:extLst>
              </p:cNvPr>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7;p28">
                <a:extLst>
                  <a:ext uri="{FF2B5EF4-FFF2-40B4-BE49-F238E27FC236}">
                    <a16:creationId xmlns:a16="http://schemas.microsoft.com/office/drawing/2014/main" id="{F2663207-5853-CEFA-B45B-913832A8FBB4}"/>
                  </a:ext>
                </a:extLst>
              </p:cNvPr>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8;p28">
                <a:extLst>
                  <a:ext uri="{FF2B5EF4-FFF2-40B4-BE49-F238E27FC236}">
                    <a16:creationId xmlns:a16="http://schemas.microsoft.com/office/drawing/2014/main" id="{90E5E731-9AEC-0BAF-ADF7-6AD9569628EF}"/>
                  </a:ext>
                </a:extLst>
              </p:cNvPr>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9;p28">
                <a:extLst>
                  <a:ext uri="{FF2B5EF4-FFF2-40B4-BE49-F238E27FC236}">
                    <a16:creationId xmlns:a16="http://schemas.microsoft.com/office/drawing/2014/main" id="{8F648083-31A6-7D5D-6B7A-0B89ACF30366}"/>
                  </a:ext>
                </a:extLst>
              </p:cNvPr>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40;p28">
                <a:extLst>
                  <a:ext uri="{FF2B5EF4-FFF2-40B4-BE49-F238E27FC236}">
                    <a16:creationId xmlns:a16="http://schemas.microsoft.com/office/drawing/2014/main" id="{3C4B5E97-5B5C-3306-7AD6-1D1E843F21B9}"/>
                  </a:ext>
                </a:extLst>
              </p:cNvPr>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41;p28">
                <a:extLst>
                  <a:ext uri="{FF2B5EF4-FFF2-40B4-BE49-F238E27FC236}">
                    <a16:creationId xmlns:a16="http://schemas.microsoft.com/office/drawing/2014/main" id="{307030EF-0886-3D12-1BC7-BBCDC38FE741}"/>
                  </a:ext>
                </a:extLst>
              </p:cNvPr>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42;p28">
                <a:extLst>
                  <a:ext uri="{FF2B5EF4-FFF2-40B4-BE49-F238E27FC236}">
                    <a16:creationId xmlns:a16="http://schemas.microsoft.com/office/drawing/2014/main" id="{BCAC729F-4D71-63E8-99A9-AAF6D7BE0BBE}"/>
                  </a:ext>
                </a:extLst>
              </p:cNvPr>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43;p28">
                <a:extLst>
                  <a:ext uri="{FF2B5EF4-FFF2-40B4-BE49-F238E27FC236}">
                    <a16:creationId xmlns:a16="http://schemas.microsoft.com/office/drawing/2014/main" id="{C881BFAF-79BF-91FC-64A6-F9BCF87913E1}"/>
                  </a:ext>
                </a:extLst>
              </p:cNvPr>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44;p28">
                <a:extLst>
                  <a:ext uri="{FF2B5EF4-FFF2-40B4-BE49-F238E27FC236}">
                    <a16:creationId xmlns:a16="http://schemas.microsoft.com/office/drawing/2014/main" id="{26432EE7-9AC8-E57C-13D1-1DAEE681C4F0}"/>
                  </a:ext>
                </a:extLst>
              </p:cNvPr>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45;p28">
                <a:extLst>
                  <a:ext uri="{FF2B5EF4-FFF2-40B4-BE49-F238E27FC236}">
                    <a16:creationId xmlns:a16="http://schemas.microsoft.com/office/drawing/2014/main" id="{9EAD18CE-D09D-F939-7062-2CFE04F3624D}"/>
                  </a:ext>
                </a:extLst>
              </p:cNvPr>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46;p28">
                <a:extLst>
                  <a:ext uri="{FF2B5EF4-FFF2-40B4-BE49-F238E27FC236}">
                    <a16:creationId xmlns:a16="http://schemas.microsoft.com/office/drawing/2014/main" id="{76B70325-B62B-E1F9-4473-1701321CFEA9}"/>
                  </a:ext>
                </a:extLst>
              </p:cNvPr>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47;p28">
                <a:extLst>
                  <a:ext uri="{FF2B5EF4-FFF2-40B4-BE49-F238E27FC236}">
                    <a16:creationId xmlns:a16="http://schemas.microsoft.com/office/drawing/2014/main" id="{8B936AAF-9FDA-3864-A566-99D7AC7C153D}"/>
                  </a:ext>
                </a:extLst>
              </p:cNvPr>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48;p28">
                <a:extLst>
                  <a:ext uri="{FF2B5EF4-FFF2-40B4-BE49-F238E27FC236}">
                    <a16:creationId xmlns:a16="http://schemas.microsoft.com/office/drawing/2014/main" id="{8314F8E0-7FC5-C779-9E82-60C503AB9938}"/>
                  </a:ext>
                </a:extLst>
              </p:cNvPr>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49;p28">
                <a:extLst>
                  <a:ext uri="{FF2B5EF4-FFF2-40B4-BE49-F238E27FC236}">
                    <a16:creationId xmlns:a16="http://schemas.microsoft.com/office/drawing/2014/main" id="{FFBBC667-2210-6646-49AE-D59413011980}"/>
                  </a:ext>
                </a:extLst>
              </p:cNvPr>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50;p28">
                <a:extLst>
                  <a:ext uri="{FF2B5EF4-FFF2-40B4-BE49-F238E27FC236}">
                    <a16:creationId xmlns:a16="http://schemas.microsoft.com/office/drawing/2014/main" id="{7EB85D49-BA73-3F5D-2245-66ED8D78A4D2}"/>
                  </a:ext>
                </a:extLst>
              </p:cNvPr>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51;p28">
                <a:extLst>
                  <a:ext uri="{FF2B5EF4-FFF2-40B4-BE49-F238E27FC236}">
                    <a16:creationId xmlns:a16="http://schemas.microsoft.com/office/drawing/2014/main" id="{3B72A0A5-4ABE-FF8C-8E7D-798B7AB66C7E}"/>
                  </a:ext>
                </a:extLst>
              </p:cNvPr>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52;p28">
                <a:extLst>
                  <a:ext uri="{FF2B5EF4-FFF2-40B4-BE49-F238E27FC236}">
                    <a16:creationId xmlns:a16="http://schemas.microsoft.com/office/drawing/2014/main" id="{60608C61-F2F8-ECEC-4BF2-058324A7FA2B}"/>
                  </a:ext>
                </a:extLst>
              </p:cNvPr>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53;p28">
                <a:extLst>
                  <a:ext uri="{FF2B5EF4-FFF2-40B4-BE49-F238E27FC236}">
                    <a16:creationId xmlns:a16="http://schemas.microsoft.com/office/drawing/2014/main" id="{99A9B44E-C7AA-8401-663A-F19AB69F3B85}"/>
                  </a:ext>
                </a:extLst>
              </p:cNvPr>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54;p28">
                <a:extLst>
                  <a:ext uri="{FF2B5EF4-FFF2-40B4-BE49-F238E27FC236}">
                    <a16:creationId xmlns:a16="http://schemas.microsoft.com/office/drawing/2014/main" id="{5C425107-DE9A-E6B2-F5A5-E802A2B9EBC5}"/>
                  </a:ext>
                </a:extLst>
              </p:cNvPr>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55;p28">
                <a:extLst>
                  <a:ext uri="{FF2B5EF4-FFF2-40B4-BE49-F238E27FC236}">
                    <a16:creationId xmlns:a16="http://schemas.microsoft.com/office/drawing/2014/main" id="{E0CC6E78-60A3-25A3-5CA2-A57DAD3B67E6}"/>
                  </a:ext>
                </a:extLst>
              </p:cNvPr>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56;p28">
                <a:extLst>
                  <a:ext uri="{FF2B5EF4-FFF2-40B4-BE49-F238E27FC236}">
                    <a16:creationId xmlns:a16="http://schemas.microsoft.com/office/drawing/2014/main" id="{932246CD-6054-6347-33C7-3926F3D66210}"/>
                  </a:ext>
                </a:extLst>
              </p:cNvPr>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57;p28">
                <a:extLst>
                  <a:ext uri="{FF2B5EF4-FFF2-40B4-BE49-F238E27FC236}">
                    <a16:creationId xmlns:a16="http://schemas.microsoft.com/office/drawing/2014/main" id="{5734E8E3-E645-8067-1BB7-D015FC85FF68}"/>
                  </a:ext>
                </a:extLst>
              </p:cNvPr>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58;p28">
                <a:extLst>
                  <a:ext uri="{FF2B5EF4-FFF2-40B4-BE49-F238E27FC236}">
                    <a16:creationId xmlns:a16="http://schemas.microsoft.com/office/drawing/2014/main" id="{FAF8C662-5516-8F65-2550-09E2A8C969B7}"/>
                  </a:ext>
                </a:extLst>
              </p:cNvPr>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59;p28">
                <a:extLst>
                  <a:ext uri="{FF2B5EF4-FFF2-40B4-BE49-F238E27FC236}">
                    <a16:creationId xmlns:a16="http://schemas.microsoft.com/office/drawing/2014/main" id="{70DBA904-63DF-B784-7A68-E52D7915764C}"/>
                  </a:ext>
                </a:extLst>
              </p:cNvPr>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60;p28">
                <a:extLst>
                  <a:ext uri="{FF2B5EF4-FFF2-40B4-BE49-F238E27FC236}">
                    <a16:creationId xmlns:a16="http://schemas.microsoft.com/office/drawing/2014/main" id="{4B699728-FA32-272D-8A56-4BF66A5E2637}"/>
                  </a:ext>
                </a:extLst>
              </p:cNvPr>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61;p28">
                <a:extLst>
                  <a:ext uri="{FF2B5EF4-FFF2-40B4-BE49-F238E27FC236}">
                    <a16:creationId xmlns:a16="http://schemas.microsoft.com/office/drawing/2014/main" id="{6ECAF371-138B-B429-235A-1FCCE24D48C7}"/>
                  </a:ext>
                </a:extLst>
              </p:cNvPr>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62;p28">
                <a:extLst>
                  <a:ext uri="{FF2B5EF4-FFF2-40B4-BE49-F238E27FC236}">
                    <a16:creationId xmlns:a16="http://schemas.microsoft.com/office/drawing/2014/main" id="{2D6E8026-8FC0-C0BF-227D-464E56E99CE1}"/>
                  </a:ext>
                </a:extLst>
              </p:cNvPr>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63;p28">
                <a:extLst>
                  <a:ext uri="{FF2B5EF4-FFF2-40B4-BE49-F238E27FC236}">
                    <a16:creationId xmlns:a16="http://schemas.microsoft.com/office/drawing/2014/main" id="{C01A445F-88EF-416A-F621-31BEEAC08051}"/>
                  </a:ext>
                </a:extLst>
              </p:cNvPr>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64;p28">
                <a:extLst>
                  <a:ext uri="{FF2B5EF4-FFF2-40B4-BE49-F238E27FC236}">
                    <a16:creationId xmlns:a16="http://schemas.microsoft.com/office/drawing/2014/main" id="{73D0A950-42F9-BE4E-96B7-1EC6921536F2}"/>
                  </a:ext>
                </a:extLst>
              </p:cNvPr>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65;p28">
                <a:extLst>
                  <a:ext uri="{FF2B5EF4-FFF2-40B4-BE49-F238E27FC236}">
                    <a16:creationId xmlns:a16="http://schemas.microsoft.com/office/drawing/2014/main" id="{562E2D5B-B190-9A71-5EDB-2AADCE805800}"/>
                  </a:ext>
                </a:extLst>
              </p:cNvPr>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66;p28">
                <a:extLst>
                  <a:ext uri="{FF2B5EF4-FFF2-40B4-BE49-F238E27FC236}">
                    <a16:creationId xmlns:a16="http://schemas.microsoft.com/office/drawing/2014/main" id="{F51F77EE-50F9-8758-6ADA-CB4988BD396B}"/>
                  </a:ext>
                </a:extLst>
              </p:cNvPr>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67;p28">
                <a:extLst>
                  <a:ext uri="{FF2B5EF4-FFF2-40B4-BE49-F238E27FC236}">
                    <a16:creationId xmlns:a16="http://schemas.microsoft.com/office/drawing/2014/main" id="{71A30E2D-2EDA-051E-3126-AEBC70BAB61F}"/>
                  </a:ext>
                </a:extLst>
              </p:cNvPr>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68;p28">
                <a:extLst>
                  <a:ext uri="{FF2B5EF4-FFF2-40B4-BE49-F238E27FC236}">
                    <a16:creationId xmlns:a16="http://schemas.microsoft.com/office/drawing/2014/main" id="{0ECED35E-AFC6-7AC1-354C-5A2EFFC78BD7}"/>
                  </a:ext>
                </a:extLst>
              </p:cNvPr>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69;p28">
                <a:extLst>
                  <a:ext uri="{FF2B5EF4-FFF2-40B4-BE49-F238E27FC236}">
                    <a16:creationId xmlns:a16="http://schemas.microsoft.com/office/drawing/2014/main" id="{F2251A94-5EB8-10E0-E046-386B55A0F987}"/>
                  </a:ext>
                </a:extLst>
              </p:cNvPr>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70;p28">
                <a:extLst>
                  <a:ext uri="{FF2B5EF4-FFF2-40B4-BE49-F238E27FC236}">
                    <a16:creationId xmlns:a16="http://schemas.microsoft.com/office/drawing/2014/main" id="{2599B504-0292-CACC-0A54-A6DBFA0BA271}"/>
                  </a:ext>
                </a:extLst>
              </p:cNvPr>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71;p28">
                <a:extLst>
                  <a:ext uri="{FF2B5EF4-FFF2-40B4-BE49-F238E27FC236}">
                    <a16:creationId xmlns:a16="http://schemas.microsoft.com/office/drawing/2014/main" id="{C8526750-8F4C-6C4C-B8B7-5B69E4FE5505}"/>
                  </a:ext>
                </a:extLst>
              </p:cNvPr>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72;p28">
                <a:extLst>
                  <a:ext uri="{FF2B5EF4-FFF2-40B4-BE49-F238E27FC236}">
                    <a16:creationId xmlns:a16="http://schemas.microsoft.com/office/drawing/2014/main" id="{797CF23D-D5CE-4A5D-3F51-8E97C9D4F8B8}"/>
                  </a:ext>
                </a:extLst>
              </p:cNvPr>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73;p28">
                <a:extLst>
                  <a:ext uri="{FF2B5EF4-FFF2-40B4-BE49-F238E27FC236}">
                    <a16:creationId xmlns:a16="http://schemas.microsoft.com/office/drawing/2014/main" id="{48809CF2-D185-57D9-A759-47BD0DA732E0}"/>
                  </a:ext>
                </a:extLst>
              </p:cNvPr>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74;p28">
                <a:extLst>
                  <a:ext uri="{FF2B5EF4-FFF2-40B4-BE49-F238E27FC236}">
                    <a16:creationId xmlns:a16="http://schemas.microsoft.com/office/drawing/2014/main" id="{CFDBC99C-C670-EBD0-96E0-110A0F7F36D9}"/>
                  </a:ext>
                </a:extLst>
              </p:cNvPr>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75;p28">
                <a:extLst>
                  <a:ext uri="{FF2B5EF4-FFF2-40B4-BE49-F238E27FC236}">
                    <a16:creationId xmlns:a16="http://schemas.microsoft.com/office/drawing/2014/main" id="{F7CD1BA8-A65C-CA24-F09A-05C6F9EE3C1F}"/>
                  </a:ext>
                </a:extLst>
              </p:cNvPr>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76;p28">
                <a:extLst>
                  <a:ext uri="{FF2B5EF4-FFF2-40B4-BE49-F238E27FC236}">
                    <a16:creationId xmlns:a16="http://schemas.microsoft.com/office/drawing/2014/main" id="{B59D2227-9D0A-056C-D467-BEB8A0E1D410}"/>
                  </a:ext>
                </a:extLst>
              </p:cNvPr>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77;p28">
                <a:extLst>
                  <a:ext uri="{FF2B5EF4-FFF2-40B4-BE49-F238E27FC236}">
                    <a16:creationId xmlns:a16="http://schemas.microsoft.com/office/drawing/2014/main" id="{96C89BA2-11C6-66BC-8182-9B52641DF81B}"/>
                  </a:ext>
                </a:extLst>
              </p:cNvPr>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099;p28">
              <a:extLst>
                <a:ext uri="{FF2B5EF4-FFF2-40B4-BE49-F238E27FC236}">
                  <a16:creationId xmlns:a16="http://schemas.microsoft.com/office/drawing/2014/main" id="{59FAC1A9-753E-052C-27F8-15857BDC1EC1}"/>
                </a:ext>
              </a:extLst>
            </p:cNvPr>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1;p28">
              <a:extLst>
                <a:ext uri="{FF2B5EF4-FFF2-40B4-BE49-F238E27FC236}">
                  <a16:creationId xmlns:a16="http://schemas.microsoft.com/office/drawing/2014/main" id="{701C5F90-E011-FEE3-7F21-EBFEA122F223}"/>
                </a:ext>
              </a:extLst>
            </p:cNvPr>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8;p28">
              <a:extLst>
                <a:ext uri="{FF2B5EF4-FFF2-40B4-BE49-F238E27FC236}">
                  <a16:creationId xmlns:a16="http://schemas.microsoft.com/office/drawing/2014/main" id="{4F40CD62-5EE6-CEDA-B604-6C9A47DFAFD7}"/>
                </a:ext>
              </a:extLst>
            </p:cNvPr>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84;p28">
            <a:extLst>
              <a:ext uri="{FF2B5EF4-FFF2-40B4-BE49-F238E27FC236}">
                <a16:creationId xmlns:a16="http://schemas.microsoft.com/office/drawing/2014/main" id="{AA28FED9-EFCF-6D5F-6466-2C5F0769CAE5}"/>
              </a:ext>
            </a:extLst>
          </p:cNvPr>
          <p:cNvSpPr/>
          <p:nvPr/>
        </p:nvSpPr>
        <p:spPr>
          <a:xfrm>
            <a:off x="2203930" y="2732524"/>
            <a:ext cx="6612006" cy="597566"/>
          </a:xfrm>
          <a:prstGeom prst="roundRect">
            <a:avLst>
              <a:gd name="adj" fmla="val 50000"/>
            </a:avLst>
          </a:prstGeom>
          <a:solidFill>
            <a:schemeClr val="accent4">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We’ve identified key options which can be implemented within Rags to Riches Capital current portfolio to maximize returns</a:t>
            </a:r>
            <a:endParaRPr sz="1600" dirty="0"/>
          </a:p>
        </p:txBody>
      </p:sp>
      <p:sp>
        <p:nvSpPr>
          <p:cNvPr id="101" name="Google Shape;1084;p28">
            <a:extLst>
              <a:ext uri="{FF2B5EF4-FFF2-40B4-BE49-F238E27FC236}">
                <a16:creationId xmlns:a16="http://schemas.microsoft.com/office/drawing/2014/main" id="{97AF364E-960A-2D87-DE8A-DA71578D1E21}"/>
              </a:ext>
            </a:extLst>
          </p:cNvPr>
          <p:cNvSpPr/>
          <p:nvPr/>
        </p:nvSpPr>
        <p:spPr>
          <a:xfrm>
            <a:off x="2190306" y="3529209"/>
            <a:ext cx="6612006" cy="597566"/>
          </a:xfrm>
          <a:prstGeom prst="roundRect">
            <a:avLst>
              <a:gd name="adj" fmla="val 50000"/>
            </a:avLst>
          </a:prstGeom>
          <a:solidFill>
            <a:schemeClr val="accent5">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We did a feasibility study to evaluate each trading strategy and found Algo trading to be the best fit our client’s needs</a:t>
            </a:r>
            <a:endParaRPr sz="1600" dirty="0"/>
          </a:p>
        </p:txBody>
      </p:sp>
    </p:spTree>
    <p:extLst>
      <p:ext uri="{BB962C8B-B14F-4D97-AF65-F5344CB8AC3E}">
        <p14:creationId xmlns:p14="http://schemas.microsoft.com/office/powerpoint/2010/main" val="1530585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C41C94-A859-6BAB-3310-362A2D5588C8}"/>
              </a:ext>
            </a:extLst>
          </p:cNvPr>
          <p:cNvSpPr txBox="1"/>
          <p:nvPr/>
        </p:nvSpPr>
        <p:spPr>
          <a:xfrm>
            <a:off x="403597" y="100899"/>
            <a:ext cx="1258871" cy="369332"/>
          </a:xfrm>
          <a:prstGeom prst="rect">
            <a:avLst/>
          </a:prstGeom>
          <a:noFill/>
        </p:spPr>
        <p:txBody>
          <a:bodyPr wrap="none" rtlCol="0">
            <a:spAutoFit/>
          </a:bodyPr>
          <a:lstStyle/>
          <a:p>
            <a:r>
              <a:rPr lang="en-US" err="1"/>
              <a:t>Backtesting</a:t>
            </a:r>
            <a:endParaRPr lang="en-US"/>
          </a:p>
        </p:txBody>
      </p:sp>
      <p:pic>
        <p:nvPicPr>
          <p:cNvPr id="2" name="Picture 1">
            <a:extLst>
              <a:ext uri="{FF2B5EF4-FFF2-40B4-BE49-F238E27FC236}">
                <a16:creationId xmlns:a16="http://schemas.microsoft.com/office/drawing/2014/main" id="{668ADB8E-A394-990B-A8B4-29EECB8B28CA}"/>
              </a:ext>
            </a:extLst>
          </p:cNvPr>
          <p:cNvPicPr>
            <a:picLocks noChangeAspect="1"/>
          </p:cNvPicPr>
          <p:nvPr/>
        </p:nvPicPr>
        <p:blipFill>
          <a:blip r:embed="rId2"/>
          <a:stretch>
            <a:fillRect/>
          </a:stretch>
        </p:blipFill>
        <p:spPr>
          <a:xfrm>
            <a:off x="1061113" y="470231"/>
            <a:ext cx="7021773" cy="3876273"/>
          </a:xfrm>
          <a:prstGeom prst="rect">
            <a:avLst/>
          </a:prstGeom>
        </p:spPr>
      </p:pic>
    </p:spTree>
    <p:extLst>
      <p:ext uri="{BB962C8B-B14F-4D97-AF65-F5344CB8AC3E}">
        <p14:creationId xmlns:p14="http://schemas.microsoft.com/office/powerpoint/2010/main" val="575129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8530-F809-267B-02FA-8FD8D117E0A1}"/>
              </a:ext>
            </a:extLst>
          </p:cNvPr>
          <p:cNvSpPr>
            <a:spLocks noGrp="1"/>
          </p:cNvSpPr>
          <p:nvPr>
            <p:ph type="title"/>
          </p:nvPr>
        </p:nvSpPr>
        <p:spPr>
          <a:xfrm>
            <a:off x="457200" y="280660"/>
            <a:ext cx="8229600" cy="707886"/>
          </a:xfrm>
        </p:spPr>
        <p:txBody>
          <a:bodyPr>
            <a:spAutoFit/>
          </a:bodyPr>
          <a:lstStyle/>
          <a:p>
            <a:r>
              <a:rPr lang="en-US" sz="4000"/>
              <a:t>Executive Summary</a:t>
            </a:r>
            <a:endParaRPr lang="en-CA" sz="4000"/>
          </a:p>
        </p:txBody>
      </p:sp>
      <p:grpSp>
        <p:nvGrpSpPr>
          <p:cNvPr id="99" name="Google Shape;1922;p38">
            <a:extLst>
              <a:ext uri="{FF2B5EF4-FFF2-40B4-BE49-F238E27FC236}">
                <a16:creationId xmlns:a16="http://schemas.microsoft.com/office/drawing/2014/main" id="{B5518789-9CD1-B844-43D0-6C4E20DEA26C}"/>
              </a:ext>
            </a:extLst>
          </p:cNvPr>
          <p:cNvGrpSpPr/>
          <p:nvPr/>
        </p:nvGrpSpPr>
        <p:grpSpPr>
          <a:xfrm>
            <a:off x="3448050" y="1181650"/>
            <a:ext cx="2247902" cy="3550335"/>
            <a:chOff x="1085850" y="1181650"/>
            <a:chExt cx="2247902" cy="3550335"/>
          </a:xfrm>
        </p:grpSpPr>
        <p:sp>
          <p:nvSpPr>
            <p:cNvPr id="102" name="Google Shape;1923;p38">
              <a:extLst>
                <a:ext uri="{FF2B5EF4-FFF2-40B4-BE49-F238E27FC236}">
                  <a16:creationId xmlns:a16="http://schemas.microsoft.com/office/drawing/2014/main" id="{D3C096E3-282A-7ECE-96B3-B119849532CB}"/>
                </a:ext>
              </a:extLst>
            </p:cNvPr>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24;p38">
              <a:extLst>
                <a:ext uri="{FF2B5EF4-FFF2-40B4-BE49-F238E27FC236}">
                  <a16:creationId xmlns:a16="http://schemas.microsoft.com/office/drawing/2014/main" id="{C0281332-2AA9-1A5A-5F21-5D3753075A0A}"/>
                </a:ext>
              </a:extLst>
            </p:cNvPr>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25;p38">
              <a:extLst>
                <a:ext uri="{FF2B5EF4-FFF2-40B4-BE49-F238E27FC236}">
                  <a16:creationId xmlns:a16="http://schemas.microsoft.com/office/drawing/2014/main" id="{E74CBBF2-AEA3-A0C8-03A8-CAF2423F8F2F}"/>
                </a:ext>
              </a:extLst>
            </p:cNvPr>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26;p38">
              <a:extLst>
                <a:ext uri="{FF2B5EF4-FFF2-40B4-BE49-F238E27FC236}">
                  <a16:creationId xmlns:a16="http://schemas.microsoft.com/office/drawing/2014/main" id="{005EC59E-4D86-019E-6510-4E986B3A9DE2}"/>
                </a:ext>
              </a:extLst>
            </p:cNvPr>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27;p38">
              <a:extLst>
                <a:ext uri="{FF2B5EF4-FFF2-40B4-BE49-F238E27FC236}">
                  <a16:creationId xmlns:a16="http://schemas.microsoft.com/office/drawing/2014/main" id="{A4B2E651-1D16-86D2-0391-413228E6973F}"/>
                </a:ext>
              </a:extLst>
            </p:cNvPr>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28;p38">
              <a:extLst>
                <a:ext uri="{FF2B5EF4-FFF2-40B4-BE49-F238E27FC236}">
                  <a16:creationId xmlns:a16="http://schemas.microsoft.com/office/drawing/2014/main" id="{3206CE9B-4BBE-D5A2-8E0D-8F8F37C46E5E}"/>
                </a:ext>
              </a:extLst>
            </p:cNvPr>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29;p38">
              <a:extLst>
                <a:ext uri="{FF2B5EF4-FFF2-40B4-BE49-F238E27FC236}">
                  <a16:creationId xmlns:a16="http://schemas.microsoft.com/office/drawing/2014/main" id="{BEFD71AF-994F-1FF9-1DBF-8AFFAE53A904}"/>
                </a:ext>
              </a:extLst>
            </p:cNvPr>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30;p38">
              <a:extLst>
                <a:ext uri="{FF2B5EF4-FFF2-40B4-BE49-F238E27FC236}">
                  <a16:creationId xmlns:a16="http://schemas.microsoft.com/office/drawing/2014/main" id="{60CABA86-AFC6-EAFA-3546-CDA8CD9C0501}"/>
                </a:ext>
              </a:extLst>
            </p:cNvPr>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31;p38">
              <a:extLst>
                <a:ext uri="{FF2B5EF4-FFF2-40B4-BE49-F238E27FC236}">
                  <a16:creationId xmlns:a16="http://schemas.microsoft.com/office/drawing/2014/main" id="{C5635A4F-261D-34F6-D9DF-4439723E6C14}"/>
                </a:ext>
              </a:extLst>
            </p:cNvPr>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32;p38">
              <a:extLst>
                <a:ext uri="{FF2B5EF4-FFF2-40B4-BE49-F238E27FC236}">
                  <a16:creationId xmlns:a16="http://schemas.microsoft.com/office/drawing/2014/main" id="{2D3D189C-E272-AEB7-6114-4F8EA8F7A110}"/>
                </a:ext>
              </a:extLst>
            </p:cNvPr>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33;p38">
              <a:extLst>
                <a:ext uri="{FF2B5EF4-FFF2-40B4-BE49-F238E27FC236}">
                  <a16:creationId xmlns:a16="http://schemas.microsoft.com/office/drawing/2014/main" id="{B6CD6CBE-AF45-6B67-5248-17C0814FF35E}"/>
                </a:ext>
              </a:extLst>
            </p:cNvPr>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34;p38">
              <a:extLst>
                <a:ext uri="{FF2B5EF4-FFF2-40B4-BE49-F238E27FC236}">
                  <a16:creationId xmlns:a16="http://schemas.microsoft.com/office/drawing/2014/main" id="{59693D33-D030-7F5A-530B-6961567AE074}"/>
                </a:ext>
              </a:extLst>
            </p:cNvPr>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35;p38">
              <a:extLst>
                <a:ext uri="{FF2B5EF4-FFF2-40B4-BE49-F238E27FC236}">
                  <a16:creationId xmlns:a16="http://schemas.microsoft.com/office/drawing/2014/main" id="{8390D0D2-E3CA-9139-B2F8-88FFBDA9DF89}"/>
                </a:ext>
              </a:extLst>
            </p:cNvPr>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36;p38">
              <a:extLst>
                <a:ext uri="{FF2B5EF4-FFF2-40B4-BE49-F238E27FC236}">
                  <a16:creationId xmlns:a16="http://schemas.microsoft.com/office/drawing/2014/main" id="{D9E38F44-B6FB-7E99-255B-1BD9521D017D}"/>
                </a:ext>
              </a:extLst>
            </p:cNvPr>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37;p38">
              <a:extLst>
                <a:ext uri="{FF2B5EF4-FFF2-40B4-BE49-F238E27FC236}">
                  <a16:creationId xmlns:a16="http://schemas.microsoft.com/office/drawing/2014/main" id="{49C9DA85-36E0-A7B9-0595-39F060451B4A}"/>
                </a:ext>
              </a:extLst>
            </p:cNvPr>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38;p38">
              <a:extLst>
                <a:ext uri="{FF2B5EF4-FFF2-40B4-BE49-F238E27FC236}">
                  <a16:creationId xmlns:a16="http://schemas.microsoft.com/office/drawing/2014/main" id="{DA29E0B0-08A6-A637-1273-81EC78CD4F4C}"/>
                </a:ext>
              </a:extLst>
            </p:cNvPr>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39;p38">
              <a:extLst>
                <a:ext uri="{FF2B5EF4-FFF2-40B4-BE49-F238E27FC236}">
                  <a16:creationId xmlns:a16="http://schemas.microsoft.com/office/drawing/2014/main" id="{B9409800-8E03-A605-6957-2830027166E4}"/>
                </a:ext>
              </a:extLst>
            </p:cNvPr>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40;p38">
              <a:extLst>
                <a:ext uri="{FF2B5EF4-FFF2-40B4-BE49-F238E27FC236}">
                  <a16:creationId xmlns:a16="http://schemas.microsoft.com/office/drawing/2014/main" id="{7A1B853A-6AC0-9BC8-7BDD-19B3A9B2780C}"/>
                </a:ext>
              </a:extLst>
            </p:cNvPr>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41;p38">
              <a:extLst>
                <a:ext uri="{FF2B5EF4-FFF2-40B4-BE49-F238E27FC236}">
                  <a16:creationId xmlns:a16="http://schemas.microsoft.com/office/drawing/2014/main" id="{564FF470-F133-C03D-E584-25FF75C2FDD0}"/>
                </a:ext>
              </a:extLst>
            </p:cNvPr>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42;p38">
              <a:extLst>
                <a:ext uri="{FF2B5EF4-FFF2-40B4-BE49-F238E27FC236}">
                  <a16:creationId xmlns:a16="http://schemas.microsoft.com/office/drawing/2014/main" id="{568806FE-1430-50C5-AA3B-53E518B0B542}"/>
                </a:ext>
              </a:extLst>
            </p:cNvPr>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43;p38">
              <a:extLst>
                <a:ext uri="{FF2B5EF4-FFF2-40B4-BE49-F238E27FC236}">
                  <a16:creationId xmlns:a16="http://schemas.microsoft.com/office/drawing/2014/main" id="{6A783316-DFA2-D8E0-2FE0-C08B9B104320}"/>
                </a:ext>
              </a:extLst>
            </p:cNvPr>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44;p38">
              <a:extLst>
                <a:ext uri="{FF2B5EF4-FFF2-40B4-BE49-F238E27FC236}">
                  <a16:creationId xmlns:a16="http://schemas.microsoft.com/office/drawing/2014/main" id="{305E9A00-F3ED-9CAB-ABAF-D4ED35139241}"/>
                </a:ext>
              </a:extLst>
            </p:cNvPr>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45;p38">
              <a:extLst>
                <a:ext uri="{FF2B5EF4-FFF2-40B4-BE49-F238E27FC236}">
                  <a16:creationId xmlns:a16="http://schemas.microsoft.com/office/drawing/2014/main" id="{EA675722-7932-B7F9-FEDF-5606A0CBCC8F}"/>
                </a:ext>
              </a:extLst>
            </p:cNvPr>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46;p38">
              <a:extLst>
                <a:ext uri="{FF2B5EF4-FFF2-40B4-BE49-F238E27FC236}">
                  <a16:creationId xmlns:a16="http://schemas.microsoft.com/office/drawing/2014/main" id="{13F25C97-9756-DD8E-4AA2-06AC66C68A3A}"/>
                </a:ext>
              </a:extLst>
            </p:cNvPr>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47;p38">
              <a:extLst>
                <a:ext uri="{FF2B5EF4-FFF2-40B4-BE49-F238E27FC236}">
                  <a16:creationId xmlns:a16="http://schemas.microsoft.com/office/drawing/2014/main" id="{04283FED-E2FB-1FF2-181F-680D36F09CE1}"/>
                </a:ext>
              </a:extLst>
            </p:cNvPr>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48;p38">
              <a:extLst>
                <a:ext uri="{FF2B5EF4-FFF2-40B4-BE49-F238E27FC236}">
                  <a16:creationId xmlns:a16="http://schemas.microsoft.com/office/drawing/2014/main" id="{4E6F73E8-7A1C-52D4-8816-173D6CB9F883}"/>
                </a:ext>
              </a:extLst>
            </p:cNvPr>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49;p38">
              <a:extLst>
                <a:ext uri="{FF2B5EF4-FFF2-40B4-BE49-F238E27FC236}">
                  <a16:creationId xmlns:a16="http://schemas.microsoft.com/office/drawing/2014/main" id="{C1A6A74F-37C5-7AE5-2935-94FE2CB55EEB}"/>
                </a:ext>
              </a:extLst>
            </p:cNvPr>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50;p38">
              <a:extLst>
                <a:ext uri="{FF2B5EF4-FFF2-40B4-BE49-F238E27FC236}">
                  <a16:creationId xmlns:a16="http://schemas.microsoft.com/office/drawing/2014/main" id="{C0EC309F-FDA6-9F86-BB76-D2454673F1F8}"/>
                </a:ext>
              </a:extLst>
            </p:cNvPr>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51;p38">
              <a:extLst>
                <a:ext uri="{FF2B5EF4-FFF2-40B4-BE49-F238E27FC236}">
                  <a16:creationId xmlns:a16="http://schemas.microsoft.com/office/drawing/2014/main" id="{11D842A6-6889-5DEF-B9A8-A4CC78CFA021}"/>
                </a:ext>
              </a:extLst>
            </p:cNvPr>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52;p38">
              <a:extLst>
                <a:ext uri="{FF2B5EF4-FFF2-40B4-BE49-F238E27FC236}">
                  <a16:creationId xmlns:a16="http://schemas.microsoft.com/office/drawing/2014/main" id="{BBAD3A1B-00F7-F5AF-76CF-6C2801CECE43}"/>
                </a:ext>
              </a:extLst>
            </p:cNvPr>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53;p38">
              <a:extLst>
                <a:ext uri="{FF2B5EF4-FFF2-40B4-BE49-F238E27FC236}">
                  <a16:creationId xmlns:a16="http://schemas.microsoft.com/office/drawing/2014/main" id="{9CBF90BE-6349-855B-DD6B-F3EC3888027D}"/>
                </a:ext>
              </a:extLst>
            </p:cNvPr>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54;p38">
              <a:extLst>
                <a:ext uri="{FF2B5EF4-FFF2-40B4-BE49-F238E27FC236}">
                  <a16:creationId xmlns:a16="http://schemas.microsoft.com/office/drawing/2014/main" id="{355C8D93-9952-EB04-DF4A-C2589A7F2E8B}"/>
                </a:ext>
              </a:extLst>
            </p:cNvPr>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55;p38">
              <a:extLst>
                <a:ext uri="{FF2B5EF4-FFF2-40B4-BE49-F238E27FC236}">
                  <a16:creationId xmlns:a16="http://schemas.microsoft.com/office/drawing/2014/main" id="{CBA35F50-F2CA-6246-5401-B66529DFD80C}"/>
                </a:ext>
              </a:extLst>
            </p:cNvPr>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56;p38">
              <a:extLst>
                <a:ext uri="{FF2B5EF4-FFF2-40B4-BE49-F238E27FC236}">
                  <a16:creationId xmlns:a16="http://schemas.microsoft.com/office/drawing/2014/main" id="{A34578C6-8A31-75A5-97F9-17D184A3B534}"/>
                </a:ext>
              </a:extLst>
            </p:cNvPr>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57;p38">
              <a:extLst>
                <a:ext uri="{FF2B5EF4-FFF2-40B4-BE49-F238E27FC236}">
                  <a16:creationId xmlns:a16="http://schemas.microsoft.com/office/drawing/2014/main" id="{6DA68571-BF94-8777-1739-674E4A64127E}"/>
                </a:ext>
              </a:extLst>
            </p:cNvPr>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58;p38">
              <a:extLst>
                <a:ext uri="{FF2B5EF4-FFF2-40B4-BE49-F238E27FC236}">
                  <a16:creationId xmlns:a16="http://schemas.microsoft.com/office/drawing/2014/main" id="{8ECD1090-1905-FCCD-57D0-6DB8B396AE4C}"/>
                </a:ext>
              </a:extLst>
            </p:cNvPr>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959;p38">
              <a:extLst>
                <a:ext uri="{FF2B5EF4-FFF2-40B4-BE49-F238E27FC236}">
                  <a16:creationId xmlns:a16="http://schemas.microsoft.com/office/drawing/2014/main" id="{CB5283EF-DDD1-FC13-DFC6-ED46F97890DE}"/>
                </a:ext>
              </a:extLst>
            </p:cNvPr>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60;p38">
              <a:extLst>
                <a:ext uri="{FF2B5EF4-FFF2-40B4-BE49-F238E27FC236}">
                  <a16:creationId xmlns:a16="http://schemas.microsoft.com/office/drawing/2014/main" id="{9B16E104-3FA5-5CC9-A299-AEADC472B7DB}"/>
                </a:ext>
              </a:extLst>
            </p:cNvPr>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61;p38">
              <a:extLst>
                <a:ext uri="{FF2B5EF4-FFF2-40B4-BE49-F238E27FC236}">
                  <a16:creationId xmlns:a16="http://schemas.microsoft.com/office/drawing/2014/main" id="{644C90ED-2720-3AE8-8E49-3F209672614D}"/>
                </a:ext>
              </a:extLst>
            </p:cNvPr>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62;p38">
              <a:extLst>
                <a:ext uri="{FF2B5EF4-FFF2-40B4-BE49-F238E27FC236}">
                  <a16:creationId xmlns:a16="http://schemas.microsoft.com/office/drawing/2014/main" id="{DF49F077-EBD5-DEE4-835B-599B789D029E}"/>
                </a:ext>
              </a:extLst>
            </p:cNvPr>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63;p38">
              <a:extLst>
                <a:ext uri="{FF2B5EF4-FFF2-40B4-BE49-F238E27FC236}">
                  <a16:creationId xmlns:a16="http://schemas.microsoft.com/office/drawing/2014/main" id="{1520A316-BB89-30D6-1C33-DC0E81B72D17}"/>
                </a:ext>
              </a:extLst>
            </p:cNvPr>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64;p38">
              <a:extLst>
                <a:ext uri="{FF2B5EF4-FFF2-40B4-BE49-F238E27FC236}">
                  <a16:creationId xmlns:a16="http://schemas.microsoft.com/office/drawing/2014/main" id="{34572DB4-2A19-1BC3-A7D2-F551366EB663}"/>
                </a:ext>
              </a:extLst>
            </p:cNvPr>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965;p38">
              <a:extLst>
                <a:ext uri="{FF2B5EF4-FFF2-40B4-BE49-F238E27FC236}">
                  <a16:creationId xmlns:a16="http://schemas.microsoft.com/office/drawing/2014/main" id="{17249496-EC94-57D1-56FD-6F10CBAEA778}"/>
                </a:ext>
              </a:extLst>
            </p:cNvPr>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966;p38">
              <a:extLst>
                <a:ext uri="{FF2B5EF4-FFF2-40B4-BE49-F238E27FC236}">
                  <a16:creationId xmlns:a16="http://schemas.microsoft.com/office/drawing/2014/main" id="{3895F18D-E89A-3C88-F374-A5F0C3BD8B44}"/>
                </a:ext>
              </a:extLst>
            </p:cNvPr>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67;p38">
              <a:extLst>
                <a:ext uri="{FF2B5EF4-FFF2-40B4-BE49-F238E27FC236}">
                  <a16:creationId xmlns:a16="http://schemas.microsoft.com/office/drawing/2014/main" id="{63BFC077-93CB-F494-BE37-C80C443B6D65}"/>
                </a:ext>
              </a:extLst>
            </p:cNvPr>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968;p38">
              <a:extLst>
                <a:ext uri="{FF2B5EF4-FFF2-40B4-BE49-F238E27FC236}">
                  <a16:creationId xmlns:a16="http://schemas.microsoft.com/office/drawing/2014/main" id="{DF4A10D7-86FE-C164-87E3-E76487B99BF8}"/>
                </a:ext>
              </a:extLst>
            </p:cNvPr>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969;p38">
            <a:extLst>
              <a:ext uri="{FF2B5EF4-FFF2-40B4-BE49-F238E27FC236}">
                <a16:creationId xmlns:a16="http://schemas.microsoft.com/office/drawing/2014/main" id="{2E0D1F8D-22C8-6810-5ED7-BDEC02796FF7}"/>
              </a:ext>
            </a:extLst>
          </p:cNvPr>
          <p:cNvGrpSpPr/>
          <p:nvPr/>
        </p:nvGrpSpPr>
        <p:grpSpPr>
          <a:xfrm>
            <a:off x="668403" y="1651915"/>
            <a:ext cx="2357171" cy="738186"/>
            <a:chOff x="753528" y="1045313"/>
            <a:chExt cx="2357171" cy="738186"/>
          </a:xfrm>
        </p:grpSpPr>
        <p:sp>
          <p:nvSpPr>
            <p:cNvPr id="149" name="Google Shape;1970;p38">
              <a:extLst>
                <a:ext uri="{FF2B5EF4-FFF2-40B4-BE49-F238E27FC236}">
                  <a16:creationId xmlns:a16="http://schemas.microsoft.com/office/drawing/2014/main" id="{C3F80DEF-C001-0BA7-9C10-E89F2CF95799}"/>
                </a:ext>
              </a:extLst>
            </p:cNvPr>
            <p:cNvSpPr/>
            <p:nvPr/>
          </p:nvSpPr>
          <p:spPr>
            <a:xfrm>
              <a:off x="2514599" y="1187399"/>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Lato" panose="020F0502020204030203" pitchFamily="34" charset="0"/>
                  <a:cs typeface="Lato" panose="020F0502020204030203" pitchFamily="34" charset="0"/>
                  <a:sym typeface="Fira Sans Extra Condensed"/>
                </a:rPr>
                <a:t>01</a:t>
              </a:r>
              <a:endParaRPr sz="1800">
                <a:solidFill>
                  <a:schemeClr val="lt1"/>
                </a:solidFill>
              </a:endParaRPr>
            </a:p>
          </p:txBody>
        </p:sp>
        <p:sp>
          <p:nvSpPr>
            <p:cNvPr id="151" name="Google Shape;1972;p38">
              <a:extLst>
                <a:ext uri="{FF2B5EF4-FFF2-40B4-BE49-F238E27FC236}">
                  <a16:creationId xmlns:a16="http://schemas.microsoft.com/office/drawing/2014/main" id="{49F77130-D8DA-953F-3550-BF2967518737}"/>
                </a:ext>
              </a:extLst>
            </p:cNvPr>
            <p:cNvSpPr txBox="1"/>
            <p:nvPr/>
          </p:nvSpPr>
          <p:spPr>
            <a:xfrm>
              <a:off x="753528" y="1045313"/>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2E2D2B"/>
                  </a:solidFill>
                  <a:latin typeface="Fira Sans Extra Condensed"/>
                  <a:ea typeface="Lato" panose="020F0502020204030203" pitchFamily="34" charset="0"/>
                  <a:cs typeface="Lato" panose="020F0502020204030203" pitchFamily="34" charset="0"/>
                  <a:sym typeface="Fira Sans Extra Condensed"/>
                </a:rPr>
                <a:t>Legal</a:t>
              </a:r>
              <a:endParaRPr sz="1800" b="1">
                <a:solidFill>
                  <a:srgbClr val="2E2D2B"/>
                </a:solidFill>
                <a:latin typeface="Fira Sans Extra Condensed"/>
                <a:ea typeface="Lato" panose="020F0502020204030203" pitchFamily="34" charset="0"/>
                <a:cs typeface="Lato" panose="020F0502020204030203" pitchFamily="34" charset="0"/>
                <a:sym typeface="Fira Sans Extra Condensed"/>
              </a:endParaRPr>
            </a:p>
          </p:txBody>
        </p:sp>
      </p:grpSp>
      <p:grpSp>
        <p:nvGrpSpPr>
          <p:cNvPr id="153" name="Google Shape;1974;p38">
            <a:extLst>
              <a:ext uri="{FF2B5EF4-FFF2-40B4-BE49-F238E27FC236}">
                <a16:creationId xmlns:a16="http://schemas.microsoft.com/office/drawing/2014/main" id="{7359C635-2244-99C5-38D2-29A5D2C63A5D}"/>
              </a:ext>
            </a:extLst>
          </p:cNvPr>
          <p:cNvGrpSpPr/>
          <p:nvPr/>
        </p:nvGrpSpPr>
        <p:grpSpPr>
          <a:xfrm>
            <a:off x="6032631" y="1711639"/>
            <a:ext cx="2653500" cy="678050"/>
            <a:chOff x="6033300" y="1105450"/>
            <a:chExt cx="2653500" cy="678050"/>
          </a:xfrm>
        </p:grpSpPr>
        <p:grpSp>
          <p:nvGrpSpPr>
            <p:cNvPr id="154" name="Google Shape;1975;p38">
              <a:extLst>
                <a:ext uri="{FF2B5EF4-FFF2-40B4-BE49-F238E27FC236}">
                  <a16:creationId xmlns:a16="http://schemas.microsoft.com/office/drawing/2014/main" id="{D06B4460-1C3E-0636-936C-0BA56BB075E0}"/>
                </a:ext>
              </a:extLst>
            </p:cNvPr>
            <p:cNvGrpSpPr/>
            <p:nvPr/>
          </p:nvGrpSpPr>
          <p:grpSpPr>
            <a:xfrm>
              <a:off x="6629400" y="1105450"/>
              <a:ext cx="2057400" cy="671238"/>
              <a:chOff x="5976875" y="700383"/>
              <a:chExt cx="2057400" cy="671238"/>
            </a:xfrm>
          </p:grpSpPr>
          <p:sp>
            <p:nvSpPr>
              <p:cNvPr id="156" name="Google Shape;1976;p38">
                <a:extLst>
                  <a:ext uri="{FF2B5EF4-FFF2-40B4-BE49-F238E27FC236}">
                    <a16:creationId xmlns:a16="http://schemas.microsoft.com/office/drawing/2014/main" id="{51F266BF-D454-080C-4934-308D3EA5C46D}"/>
                  </a:ext>
                </a:extLst>
              </p:cNvPr>
              <p:cNvSpPr txBox="1"/>
              <p:nvPr/>
            </p:nvSpPr>
            <p:spPr>
              <a:xfrm>
                <a:off x="5976875" y="700383"/>
                <a:ext cx="2057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2E2D2B"/>
                    </a:solidFill>
                    <a:latin typeface="Fira Sans Extra Condensed"/>
                    <a:ea typeface="Lato" panose="020F0502020204030203" pitchFamily="34" charset="0"/>
                    <a:cs typeface="Lato" panose="020F0502020204030203" pitchFamily="34" charset="0"/>
                    <a:sym typeface="Fira Sans Extra Condensed"/>
                  </a:rPr>
                  <a:t>Technology Ready</a:t>
                </a:r>
                <a:endParaRPr sz="1800" b="1">
                  <a:solidFill>
                    <a:srgbClr val="2E2D2B"/>
                  </a:solidFill>
                  <a:latin typeface="Fira Sans Extra Condensed"/>
                  <a:ea typeface="Lato" panose="020F0502020204030203" pitchFamily="34" charset="0"/>
                  <a:cs typeface="Lato" panose="020F0502020204030203" pitchFamily="34" charset="0"/>
                  <a:sym typeface="Fira Sans Extra Condensed"/>
                </a:endParaRPr>
              </a:p>
            </p:txBody>
          </p:sp>
          <p:sp>
            <p:nvSpPr>
              <p:cNvPr id="157" name="Google Shape;1977;p38">
                <a:extLst>
                  <a:ext uri="{FF2B5EF4-FFF2-40B4-BE49-F238E27FC236}">
                    <a16:creationId xmlns:a16="http://schemas.microsoft.com/office/drawing/2014/main" id="{D4101EB0-1D1E-3639-7AD7-0C11150EA29E}"/>
                  </a:ext>
                </a:extLst>
              </p:cNvPr>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400">
                    <a:latin typeface="Roboto"/>
                    <a:ea typeface="Roboto"/>
                    <a:cs typeface="Lato" panose="020F0502020204030203" pitchFamily="34" charset="0"/>
                    <a:sym typeface="Roboto"/>
                  </a:rPr>
                  <a:t>Easily Deployable</a:t>
                </a:r>
                <a:endParaRPr sz="1400">
                  <a:latin typeface="Roboto"/>
                  <a:ea typeface="Roboto"/>
                  <a:cs typeface="Lato" panose="020F0502020204030203" pitchFamily="34" charset="0"/>
                  <a:sym typeface="Roboto"/>
                </a:endParaRPr>
              </a:p>
            </p:txBody>
          </p:sp>
        </p:grpSp>
        <p:sp>
          <p:nvSpPr>
            <p:cNvPr id="155" name="Google Shape;1978;p38">
              <a:extLst>
                <a:ext uri="{FF2B5EF4-FFF2-40B4-BE49-F238E27FC236}">
                  <a16:creationId xmlns:a16="http://schemas.microsoft.com/office/drawing/2014/main" id="{F19209F5-A2A0-CA6E-361A-8788D7ECCE30}"/>
                </a:ext>
              </a:extLst>
            </p:cNvPr>
            <p:cNvSpPr/>
            <p:nvPr/>
          </p:nvSpPr>
          <p:spPr>
            <a:xfrm>
              <a:off x="6033300" y="1187400"/>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Lato" panose="020F0502020204030203" pitchFamily="34" charset="0"/>
                  <a:cs typeface="Lato" panose="020F0502020204030203" pitchFamily="34" charset="0"/>
                  <a:sym typeface="Fira Sans Extra Condensed"/>
                </a:rPr>
                <a:t>02</a:t>
              </a:r>
              <a:endParaRPr sz="1800">
                <a:solidFill>
                  <a:schemeClr val="lt1"/>
                </a:solidFill>
              </a:endParaRPr>
            </a:p>
          </p:txBody>
        </p:sp>
      </p:grpSp>
      <p:grpSp>
        <p:nvGrpSpPr>
          <p:cNvPr id="158" name="Google Shape;1979;p38">
            <a:extLst>
              <a:ext uri="{FF2B5EF4-FFF2-40B4-BE49-F238E27FC236}">
                <a16:creationId xmlns:a16="http://schemas.microsoft.com/office/drawing/2014/main" id="{F2A95A1F-9727-8D3F-1D38-AC1B70278FA9}"/>
              </a:ext>
            </a:extLst>
          </p:cNvPr>
          <p:cNvGrpSpPr/>
          <p:nvPr/>
        </p:nvGrpSpPr>
        <p:grpSpPr>
          <a:xfrm>
            <a:off x="595301" y="3180954"/>
            <a:ext cx="2469204" cy="651523"/>
            <a:chOff x="641494" y="2534175"/>
            <a:chExt cx="2469204" cy="651523"/>
          </a:xfrm>
        </p:grpSpPr>
        <p:sp>
          <p:nvSpPr>
            <p:cNvPr id="161" name="Google Shape;1981;p38">
              <a:extLst>
                <a:ext uri="{FF2B5EF4-FFF2-40B4-BE49-F238E27FC236}">
                  <a16:creationId xmlns:a16="http://schemas.microsoft.com/office/drawing/2014/main" id="{72883F71-4C41-BD80-975B-94B7C2CBBDB7}"/>
                </a:ext>
              </a:extLst>
            </p:cNvPr>
            <p:cNvSpPr txBox="1"/>
            <p:nvPr/>
          </p:nvSpPr>
          <p:spPr>
            <a:xfrm>
              <a:off x="641494" y="2534175"/>
              <a:ext cx="208852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E2D2B"/>
                  </a:solidFill>
                  <a:latin typeface="Fira Sans Extra Condensed"/>
                  <a:ea typeface="Lato" panose="020F0502020204030203" pitchFamily="34" charset="0"/>
                  <a:cs typeface="Lato" panose="020F0502020204030203" pitchFamily="34" charset="0"/>
                  <a:sym typeface="Fira Sans Extra Condensed"/>
                </a:rPr>
                <a:t>Increases Returns</a:t>
              </a:r>
              <a:endParaRPr sz="1800" b="1">
                <a:solidFill>
                  <a:srgbClr val="2E2D2B"/>
                </a:solidFill>
                <a:latin typeface="Fira Sans Extra Condensed"/>
                <a:ea typeface="Lato" panose="020F0502020204030203" pitchFamily="34" charset="0"/>
                <a:cs typeface="Lato" panose="020F0502020204030203" pitchFamily="34" charset="0"/>
                <a:sym typeface="Fira Sans Extra Condensed"/>
              </a:endParaRPr>
            </a:p>
          </p:txBody>
        </p:sp>
        <p:sp>
          <p:nvSpPr>
            <p:cNvPr id="160" name="Google Shape;1983;p38">
              <a:extLst>
                <a:ext uri="{FF2B5EF4-FFF2-40B4-BE49-F238E27FC236}">
                  <a16:creationId xmlns:a16="http://schemas.microsoft.com/office/drawing/2014/main" id="{9569316D-60FA-5B09-DC82-105697348CD7}"/>
                </a:ext>
              </a:extLst>
            </p:cNvPr>
            <p:cNvSpPr/>
            <p:nvPr/>
          </p:nvSpPr>
          <p:spPr>
            <a:xfrm>
              <a:off x="2514598" y="2589598"/>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Lato" panose="020F0502020204030203" pitchFamily="34" charset="0"/>
                  <a:cs typeface="Lato" panose="020F0502020204030203" pitchFamily="34" charset="0"/>
                  <a:sym typeface="Fira Sans Extra Condensed"/>
                </a:rPr>
                <a:t>03</a:t>
              </a:r>
              <a:endParaRPr sz="1800">
                <a:solidFill>
                  <a:schemeClr val="lt1"/>
                </a:solidFill>
              </a:endParaRPr>
            </a:p>
          </p:txBody>
        </p:sp>
      </p:grpSp>
      <p:grpSp>
        <p:nvGrpSpPr>
          <p:cNvPr id="168" name="Google Shape;1989;p38">
            <a:extLst>
              <a:ext uri="{FF2B5EF4-FFF2-40B4-BE49-F238E27FC236}">
                <a16:creationId xmlns:a16="http://schemas.microsoft.com/office/drawing/2014/main" id="{C0A2011C-12F7-BB92-FADC-FFDAB3EF6B9D}"/>
              </a:ext>
            </a:extLst>
          </p:cNvPr>
          <p:cNvGrpSpPr/>
          <p:nvPr/>
        </p:nvGrpSpPr>
        <p:grpSpPr>
          <a:xfrm>
            <a:off x="6032631" y="3171164"/>
            <a:ext cx="2653510" cy="711251"/>
            <a:chOff x="6033300" y="2501799"/>
            <a:chExt cx="2653510" cy="711251"/>
          </a:xfrm>
        </p:grpSpPr>
        <p:grpSp>
          <p:nvGrpSpPr>
            <p:cNvPr id="169" name="Google Shape;1990;p38">
              <a:extLst>
                <a:ext uri="{FF2B5EF4-FFF2-40B4-BE49-F238E27FC236}">
                  <a16:creationId xmlns:a16="http://schemas.microsoft.com/office/drawing/2014/main" id="{D0354271-C0CA-33FC-8BCE-F4B501D2F29C}"/>
                </a:ext>
              </a:extLst>
            </p:cNvPr>
            <p:cNvGrpSpPr/>
            <p:nvPr/>
          </p:nvGrpSpPr>
          <p:grpSpPr>
            <a:xfrm>
              <a:off x="6629400" y="2501799"/>
              <a:ext cx="2057410" cy="673390"/>
              <a:chOff x="6629450" y="2628889"/>
              <a:chExt cx="2057410" cy="673390"/>
            </a:xfrm>
          </p:grpSpPr>
          <p:sp>
            <p:nvSpPr>
              <p:cNvPr id="171" name="Google Shape;1991;p38">
                <a:extLst>
                  <a:ext uri="{FF2B5EF4-FFF2-40B4-BE49-F238E27FC236}">
                    <a16:creationId xmlns:a16="http://schemas.microsoft.com/office/drawing/2014/main" id="{7BCC3C5B-1538-54D5-15B6-07EAE44D58E4}"/>
                  </a:ext>
                </a:extLst>
              </p:cNvPr>
              <p:cNvSpPr txBox="1"/>
              <p:nvPr/>
            </p:nvSpPr>
            <p:spPr>
              <a:xfrm>
                <a:off x="6629450" y="2628889"/>
                <a:ext cx="2057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2E2D2B"/>
                    </a:solidFill>
                    <a:latin typeface="Fira Sans Extra Condensed"/>
                    <a:ea typeface="Lato" panose="020F0502020204030203" pitchFamily="34" charset="0"/>
                    <a:cs typeface="Lato" panose="020F0502020204030203" pitchFamily="34" charset="0"/>
                    <a:sym typeface="Fira Sans Extra Condensed"/>
                  </a:rPr>
                  <a:t>Scheduling</a:t>
                </a:r>
                <a:endParaRPr sz="1800" b="1">
                  <a:solidFill>
                    <a:srgbClr val="2E2D2B"/>
                  </a:solidFill>
                  <a:latin typeface="Fira Sans Extra Condensed"/>
                  <a:ea typeface="Lato" panose="020F0502020204030203" pitchFamily="34" charset="0"/>
                  <a:cs typeface="Lato" panose="020F0502020204030203" pitchFamily="34" charset="0"/>
                  <a:sym typeface="Fira Sans Extra Condensed"/>
                </a:endParaRPr>
              </a:p>
            </p:txBody>
          </p:sp>
          <p:sp>
            <p:nvSpPr>
              <p:cNvPr id="172" name="Google Shape;1992;p38">
                <a:extLst>
                  <a:ext uri="{FF2B5EF4-FFF2-40B4-BE49-F238E27FC236}">
                    <a16:creationId xmlns:a16="http://schemas.microsoft.com/office/drawing/2014/main" id="{B71F8099-3B5D-67DC-5473-58814DB5529B}"/>
                  </a:ext>
                </a:extLst>
              </p:cNvPr>
              <p:cNvSpPr txBox="1"/>
              <p:nvPr/>
            </p:nvSpPr>
            <p:spPr>
              <a:xfrm>
                <a:off x="6705660" y="2970479"/>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400">
                    <a:latin typeface="Roboto"/>
                    <a:ea typeface="Roboto"/>
                    <a:cs typeface="Lato" panose="020F0502020204030203" pitchFamily="34" charset="0"/>
                    <a:sym typeface="Roboto"/>
                  </a:rPr>
                  <a:t>Can be deployed within a months time</a:t>
                </a:r>
                <a:endParaRPr sz="1400">
                  <a:latin typeface="Roboto"/>
                  <a:ea typeface="Roboto"/>
                  <a:cs typeface="Lato" panose="020F0502020204030203" pitchFamily="34" charset="0"/>
                  <a:sym typeface="Roboto"/>
                </a:endParaRPr>
              </a:p>
            </p:txBody>
          </p:sp>
        </p:grpSp>
        <p:sp>
          <p:nvSpPr>
            <p:cNvPr id="170" name="Google Shape;1993;p38">
              <a:extLst>
                <a:ext uri="{FF2B5EF4-FFF2-40B4-BE49-F238E27FC236}">
                  <a16:creationId xmlns:a16="http://schemas.microsoft.com/office/drawing/2014/main" id="{96BD6365-AE9B-D968-7CF0-483A3A331D04}"/>
                </a:ext>
              </a:extLst>
            </p:cNvPr>
            <p:cNvSpPr/>
            <p:nvPr/>
          </p:nvSpPr>
          <p:spPr>
            <a:xfrm>
              <a:off x="6033300" y="2616950"/>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Lato" panose="020F0502020204030203" pitchFamily="34" charset="0"/>
                  <a:cs typeface="Lato" panose="020F0502020204030203" pitchFamily="34" charset="0"/>
                  <a:sym typeface="Fira Sans Extra Condensed"/>
                </a:rPr>
                <a:t>04</a:t>
              </a:r>
              <a:endParaRPr sz="1800">
                <a:solidFill>
                  <a:schemeClr val="lt1"/>
                </a:solidFill>
              </a:endParaRPr>
            </a:p>
          </p:txBody>
        </p:sp>
      </p:grpSp>
      <p:sp>
        <p:nvSpPr>
          <p:cNvPr id="178" name="Google Shape;1999;p38">
            <a:extLst>
              <a:ext uri="{FF2B5EF4-FFF2-40B4-BE49-F238E27FC236}">
                <a16:creationId xmlns:a16="http://schemas.microsoft.com/office/drawing/2014/main" id="{8565C560-291C-415F-A588-4ECD5D731C44}"/>
              </a:ext>
            </a:extLst>
          </p:cNvPr>
          <p:cNvSpPr txBox="1"/>
          <p:nvPr/>
        </p:nvSpPr>
        <p:spPr>
          <a:xfrm>
            <a:off x="3667125" y="4267750"/>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lumMod val="50000"/>
                  </a:schemeClr>
                </a:solidFill>
                <a:latin typeface="Fira Sans Extra Condensed"/>
                <a:ea typeface="Lato" panose="020F0502020204030203" pitchFamily="34" charset="0"/>
                <a:cs typeface="Lato" panose="020F0502020204030203" pitchFamily="34" charset="0"/>
                <a:sym typeface="Fira Sans Extra Condensed"/>
              </a:rPr>
              <a:t>#Make Money BOT</a:t>
            </a:r>
            <a:endParaRPr sz="1800" b="1">
              <a:solidFill>
                <a:schemeClr val="accent5">
                  <a:lumMod val="50000"/>
                </a:schemeClr>
              </a:solidFill>
              <a:latin typeface="Fira Sans Extra Condensed"/>
              <a:ea typeface="Lato" panose="020F0502020204030203" pitchFamily="34" charset="0"/>
              <a:cs typeface="Lato" panose="020F0502020204030203" pitchFamily="34" charset="0"/>
              <a:sym typeface="Fira Sans Extra Condensed"/>
            </a:endParaRPr>
          </a:p>
        </p:txBody>
      </p:sp>
      <p:sp>
        <p:nvSpPr>
          <p:cNvPr id="179" name="Google Shape;1977;p38">
            <a:extLst>
              <a:ext uri="{FF2B5EF4-FFF2-40B4-BE49-F238E27FC236}">
                <a16:creationId xmlns:a16="http://schemas.microsoft.com/office/drawing/2014/main" id="{9C8C06EF-3E0C-2BB2-2C4A-1D6D13F99215}"/>
              </a:ext>
            </a:extLst>
          </p:cNvPr>
          <p:cNvSpPr txBox="1"/>
          <p:nvPr/>
        </p:nvSpPr>
        <p:spPr>
          <a:xfrm>
            <a:off x="647291" y="2122091"/>
            <a:ext cx="1569676"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400">
                <a:latin typeface="Roboto"/>
                <a:ea typeface="Roboto"/>
                <a:cs typeface="Lato" panose="020F0502020204030203" pitchFamily="34" charset="0"/>
                <a:sym typeface="Roboto"/>
              </a:rPr>
              <a:t>Legal, utilized by firms all over the globe</a:t>
            </a:r>
            <a:endParaRPr sz="1400">
              <a:latin typeface="Roboto"/>
              <a:ea typeface="Roboto"/>
              <a:cs typeface="Lato" panose="020F0502020204030203" pitchFamily="34" charset="0"/>
              <a:sym typeface="Roboto"/>
            </a:endParaRPr>
          </a:p>
        </p:txBody>
      </p:sp>
      <p:sp>
        <p:nvSpPr>
          <p:cNvPr id="180" name="Google Shape;1977;p38">
            <a:extLst>
              <a:ext uri="{FF2B5EF4-FFF2-40B4-BE49-F238E27FC236}">
                <a16:creationId xmlns:a16="http://schemas.microsoft.com/office/drawing/2014/main" id="{DFFAC853-DB0B-9007-F027-0DBD8144010C}"/>
              </a:ext>
            </a:extLst>
          </p:cNvPr>
          <p:cNvSpPr txBox="1"/>
          <p:nvPr/>
        </p:nvSpPr>
        <p:spPr>
          <a:xfrm>
            <a:off x="600026" y="3769116"/>
            <a:ext cx="1569676"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400">
                <a:latin typeface="Roboto"/>
                <a:ea typeface="Roboto"/>
                <a:cs typeface="Lato" panose="020F0502020204030203" pitchFamily="34" charset="0"/>
                <a:sym typeface="Roboto"/>
              </a:rPr>
              <a:t>Effective trading strategies can help maximize portfolio profits</a:t>
            </a:r>
            <a:endParaRPr sz="1400">
              <a:latin typeface="Roboto"/>
              <a:ea typeface="Roboto"/>
              <a:cs typeface="Lato" panose="020F0502020204030203" pitchFamily="34" charset="0"/>
              <a:sym typeface="Roboto"/>
            </a:endParaRPr>
          </a:p>
        </p:txBody>
      </p:sp>
    </p:spTree>
    <p:extLst>
      <p:ext uri="{BB962C8B-B14F-4D97-AF65-F5344CB8AC3E}">
        <p14:creationId xmlns:p14="http://schemas.microsoft.com/office/powerpoint/2010/main" val="375540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6F91-BDBF-B1C3-E027-F4847CAE4787}"/>
              </a:ext>
            </a:extLst>
          </p:cNvPr>
          <p:cNvSpPr>
            <a:spLocks noGrp="1"/>
          </p:cNvSpPr>
          <p:nvPr>
            <p:ph type="title"/>
          </p:nvPr>
        </p:nvSpPr>
        <p:spPr>
          <a:xfrm>
            <a:off x="457198" y="280800"/>
            <a:ext cx="8229600" cy="707886"/>
          </a:xfrm>
        </p:spPr>
        <p:txBody>
          <a:bodyPr wrap="square">
            <a:spAutoFit/>
          </a:bodyPr>
          <a:lstStyle/>
          <a:p>
            <a:pPr algn="ctr"/>
            <a:r>
              <a:rPr lang="en-US" sz="4000">
                <a:ea typeface="Lato" panose="020F0502020204030203" pitchFamily="34" charset="0"/>
                <a:cs typeface="Lato" panose="020F0502020204030203" pitchFamily="34" charset="0"/>
              </a:rPr>
              <a:t>Introduction</a:t>
            </a:r>
            <a:endParaRPr lang="en-CA" sz="4000">
              <a:ea typeface="Lato" panose="020F0502020204030203" pitchFamily="34" charset="0"/>
              <a:cs typeface="Lato" panose="020F0502020204030203" pitchFamily="34" charset="0"/>
            </a:endParaRPr>
          </a:p>
        </p:txBody>
      </p:sp>
      <p:sp>
        <p:nvSpPr>
          <p:cNvPr id="97" name="Google Shape;237;p16">
            <a:extLst>
              <a:ext uri="{FF2B5EF4-FFF2-40B4-BE49-F238E27FC236}">
                <a16:creationId xmlns:a16="http://schemas.microsoft.com/office/drawing/2014/main" id="{5EC99324-E84B-16D2-327C-7B47E7187730}"/>
              </a:ext>
            </a:extLst>
          </p:cNvPr>
          <p:cNvSpPr/>
          <p:nvPr/>
        </p:nvSpPr>
        <p:spPr>
          <a:xfrm>
            <a:off x="3297248" y="1338218"/>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ea typeface="Lato" panose="020F0502020204030203" pitchFamily="34" charset="0"/>
              <a:cs typeface="Lato" panose="020F0502020204030203" pitchFamily="34" charset="0"/>
            </a:endParaRPr>
          </a:p>
        </p:txBody>
      </p:sp>
      <p:grpSp>
        <p:nvGrpSpPr>
          <p:cNvPr id="101" name="Google Shape;241;p16">
            <a:extLst>
              <a:ext uri="{FF2B5EF4-FFF2-40B4-BE49-F238E27FC236}">
                <a16:creationId xmlns:a16="http://schemas.microsoft.com/office/drawing/2014/main" id="{1E7E615B-92C4-6C10-945C-A026B90A6965}"/>
              </a:ext>
            </a:extLst>
          </p:cNvPr>
          <p:cNvGrpSpPr/>
          <p:nvPr/>
        </p:nvGrpSpPr>
        <p:grpSpPr>
          <a:xfrm>
            <a:off x="414554" y="1509185"/>
            <a:ext cx="2653421" cy="2696472"/>
            <a:chOff x="3525722" y="1985800"/>
            <a:chExt cx="2702609" cy="2746178"/>
          </a:xfrm>
        </p:grpSpPr>
        <p:sp>
          <p:nvSpPr>
            <p:cNvPr id="102" name="Google Shape;242;p16">
              <a:extLst>
                <a:ext uri="{FF2B5EF4-FFF2-40B4-BE49-F238E27FC236}">
                  <a16:creationId xmlns:a16="http://schemas.microsoft.com/office/drawing/2014/main" id="{C6191DF9-CDF5-7A01-1E7A-14FF9889EF40}"/>
                </a:ext>
              </a:extLst>
            </p:cNvPr>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03" name="Google Shape;243;p16">
              <a:extLst>
                <a:ext uri="{FF2B5EF4-FFF2-40B4-BE49-F238E27FC236}">
                  <a16:creationId xmlns:a16="http://schemas.microsoft.com/office/drawing/2014/main" id="{26E4DE01-8B35-5BC4-2D1E-A799574A6C8E}"/>
                </a:ext>
              </a:extLst>
            </p:cNvPr>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04" name="Google Shape;244;p16">
              <a:extLst>
                <a:ext uri="{FF2B5EF4-FFF2-40B4-BE49-F238E27FC236}">
                  <a16:creationId xmlns:a16="http://schemas.microsoft.com/office/drawing/2014/main" id="{47376528-2903-6E7D-5B5A-65506C6C0D3E}"/>
                </a:ext>
              </a:extLst>
            </p:cNvPr>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05" name="Google Shape;245;p16">
              <a:extLst>
                <a:ext uri="{FF2B5EF4-FFF2-40B4-BE49-F238E27FC236}">
                  <a16:creationId xmlns:a16="http://schemas.microsoft.com/office/drawing/2014/main" id="{69CEC46E-7E54-93F4-EFB9-B4A2C592CADB}"/>
                </a:ext>
              </a:extLst>
            </p:cNvPr>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06" name="Google Shape;246;p16">
              <a:extLst>
                <a:ext uri="{FF2B5EF4-FFF2-40B4-BE49-F238E27FC236}">
                  <a16:creationId xmlns:a16="http://schemas.microsoft.com/office/drawing/2014/main" id="{F6AB1241-84D0-334B-DF62-B12E104BB74C}"/>
                </a:ext>
              </a:extLst>
            </p:cNvPr>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07" name="Google Shape;247;p16">
              <a:extLst>
                <a:ext uri="{FF2B5EF4-FFF2-40B4-BE49-F238E27FC236}">
                  <a16:creationId xmlns:a16="http://schemas.microsoft.com/office/drawing/2014/main" id="{0C9A7278-35ED-728C-D200-5993DEC1C547}"/>
                </a:ext>
              </a:extLst>
            </p:cNvPr>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08" name="Google Shape;248;p16">
              <a:extLst>
                <a:ext uri="{FF2B5EF4-FFF2-40B4-BE49-F238E27FC236}">
                  <a16:creationId xmlns:a16="http://schemas.microsoft.com/office/drawing/2014/main" id="{37D543D5-6B93-0B96-AACD-26485477589B}"/>
                </a:ext>
              </a:extLst>
            </p:cNvPr>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09" name="Google Shape;249;p16">
              <a:extLst>
                <a:ext uri="{FF2B5EF4-FFF2-40B4-BE49-F238E27FC236}">
                  <a16:creationId xmlns:a16="http://schemas.microsoft.com/office/drawing/2014/main" id="{6AC4800C-4054-B951-9484-31A859BBAB0E}"/>
                </a:ext>
              </a:extLst>
            </p:cNvPr>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0" name="Google Shape;250;p16">
              <a:extLst>
                <a:ext uri="{FF2B5EF4-FFF2-40B4-BE49-F238E27FC236}">
                  <a16:creationId xmlns:a16="http://schemas.microsoft.com/office/drawing/2014/main" id="{2D15A5EF-2EAD-94AD-EE58-6F24545B907C}"/>
                </a:ext>
              </a:extLst>
            </p:cNvPr>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1" name="Google Shape;251;p16">
              <a:extLst>
                <a:ext uri="{FF2B5EF4-FFF2-40B4-BE49-F238E27FC236}">
                  <a16:creationId xmlns:a16="http://schemas.microsoft.com/office/drawing/2014/main" id="{A2A6C163-DB8C-CAB6-BBC2-22FA6B60D6E5}"/>
                </a:ext>
              </a:extLst>
            </p:cNvPr>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2" name="Google Shape;252;p16">
              <a:extLst>
                <a:ext uri="{FF2B5EF4-FFF2-40B4-BE49-F238E27FC236}">
                  <a16:creationId xmlns:a16="http://schemas.microsoft.com/office/drawing/2014/main" id="{A77DFACF-5190-C6A0-5E9C-287471A27F12}"/>
                </a:ext>
              </a:extLst>
            </p:cNvPr>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3" name="Google Shape;253;p16">
              <a:extLst>
                <a:ext uri="{FF2B5EF4-FFF2-40B4-BE49-F238E27FC236}">
                  <a16:creationId xmlns:a16="http://schemas.microsoft.com/office/drawing/2014/main" id="{3BB96835-848B-5DC2-FD77-F4C10732EE35}"/>
                </a:ext>
              </a:extLst>
            </p:cNvPr>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4" name="Google Shape;254;p16">
              <a:extLst>
                <a:ext uri="{FF2B5EF4-FFF2-40B4-BE49-F238E27FC236}">
                  <a16:creationId xmlns:a16="http://schemas.microsoft.com/office/drawing/2014/main" id="{FCC0A196-AF59-CBB3-9148-6A31CD981F3C}"/>
                </a:ext>
              </a:extLst>
            </p:cNvPr>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5" name="Google Shape;255;p16">
              <a:extLst>
                <a:ext uri="{FF2B5EF4-FFF2-40B4-BE49-F238E27FC236}">
                  <a16:creationId xmlns:a16="http://schemas.microsoft.com/office/drawing/2014/main" id="{6162DD3D-C984-7FDC-E476-0D4902F0488A}"/>
                </a:ext>
              </a:extLst>
            </p:cNvPr>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6" name="Google Shape;256;p16">
              <a:extLst>
                <a:ext uri="{FF2B5EF4-FFF2-40B4-BE49-F238E27FC236}">
                  <a16:creationId xmlns:a16="http://schemas.microsoft.com/office/drawing/2014/main" id="{9DB108CC-117F-FA01-6373-16F63A89F91D}"/>
                </a:ext>
              </a:extLst>
            </p:cNvPr>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7" name="Google Shape;257;p16">
              <a:extLst>
                <a:ext uri="{FF2B5EF4-FFF2-40B4-BE49-F238E27FC236}">
                  <a16:creationId xmlns:a16="http://schemas.microsoft.com/office/drawing/2014/main" id="{07162896-55E8-B518-3061-31C6EB9863D8}"/>
                </a:ext>
              </a:extLst>
            </p:cNvPr>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8" name="Google Shape;258;p16">
              <a:extLst>
                <a:ext uri="{FF2B5EF4-FFF2-40B4-BE49-F238E27FC236}">
                  <a16:creationId xmlns:a16="http://schemas.microsoft.com/office/drawing/2014/main" id="{2EFA2938-65B5-3CB4-42C1-75CE2A228D2A}"/>
                </a:ext>
              </a:extLst>
            </p:cNvPr>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19" name="Google Shape;259;p16">
              <a:extLst>
                <a:ext uri="{FF2B5EF4-FFF2-40B4-BE49-F238E27FC236}">
                  <a16:creationId xmlns:a16="http://schemas.microsoft.com/office/drawing/2014/main" id="{70A77C03-5844-BE62-CED5-ED4BE1D97D57}"/>
                </a:ext>
              </a:extLst>
            </p:cNvPr>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0" name="Google Shape;260;p16">
              <a:extLst>
                <a:ext uri="{FF2B5EF4-FFF2-40B4-BE49-F238E27FC236}">
                  <a16:creationId xmlns:a16="http://schemas.microsoft.com/office/drawing/2014/main" id="{0B90C10D-B03D-9F1B-90F9-2558A72C826D}"/>
                </a:ext>
              </a:extLst>
            </p:cNvPr>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1" name="Google Shape;261;p16">
              <a:extLst>
                <a:ext uri="{FF2B5EF4-FFF2-40B4-BE49-F238E27FC236}">
                  <a16:creationId xmlns:a16="http://schemas.microsoft.com/office/drawing/2014/main" id="{D1259F50-480A-D47B-5E7F-EEC580B00660}"/>
                </a:ext>
              </a:extLst>
            </p:cNvPr>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2" name="Google Shape;262;p16">
              <a:extLst>
                <a:ext uri="{FF2B5EF4-FFF2-40B4-BE49-F238E27FC236}">
                  <a16:creationId xmlns:a16="http://schemas.microsoft.com/office/drawing/2014/main" id="{27864EC9-130A-B309-AB63-388117B7F2C9}"/>
                </a:ext>
              </a:extLst>
            </p:cNvPr>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3" name="Google Shape;263;p16">
              <a:extLst>
                <a:ext uri="{FF2B5EF4-FFF2-40B4-BE49-F238E27FC236}">
                  <a16:creationId xmlns:a16="http://schemas.microsoft.com/office/drawing/2014/main" id="{85287E7E-A280-7678-98F7-14D6C5D10A4C}"/>
                </a:ext>
              </a:extLst>
            </p:cNvPr>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4" name="Google Shape;264;p16">
              <a:extLst>
                <a:ext uri="{FF2B5EF4-FFF2-40B4-BE49-F238E27FC236}">
                  <a16:creationId xmlns:a16="http://schemas.microsoft.com/office/drawing/2014/main" id="{9ABF87E9-1B45-920C-C63A-7B73B2AEE872}"/>
                </a:ext>
              </a:extLst>
            </p:cNvPr>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5" name="Google Shape;265;p16">
              <a:extLst>
                <a:ext uri="{FF2B5EF4-FFF2-40B4-BE49-F238E27FC236}">
                  <a16:creationId xmlns:a16="http://schemas.microsoft.com/office/drawing/2014/main" id="{B300F41C-4C19-B8A2-3EB1-739F541300DD}"/>
                </a:ext>
              </a:extLst>
            </p:cNvPr>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6" name="Google Shape;266;p16">
              <a:extLst>
                <a:ext uri="{FF2B5EF4-FFF2-40B4-BE49-F238E27FC236}">
                  <a16:creationId xmlns:a16="http://schemas.microsoft.com/office/drawing/2014/main" id="{81B8953A-1FEA-B90A-2021-42B5C1BEA90B}"/>
                </a:ext>
              </a:extLst>
            </p:cNvPr>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7" name="Google Shape;267;p16">
              <a:extLst>
                <a:ext uri="{FF2B5EF4-FFF2-40B4-BE49-F238E27FC236}">
                  <a16:creationId xmlns:a16="http://schemas.microsoft.com/office/drawing/2014/main" id="{0F9C24E8-DB97-0311-7AC8-6AC637CED511}"/>
                </a:ext>
              </a:extLst>
            </p:cNvPr>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8" name="Google Shape;268;p16">
              <a:extLst>
                <a:ext uri="{FF2B5EF4-FFF2-40B4-BE49-F238E27FC236}">
                  <a16:creationId xmlns:a16="http://schemas.microsoft.com/office/drawing/2014/main" id="{24B97FDE-9D05-BCB2-4D79-04E00A421F1E}"/>
                </a:ext>
              </a:extLst>
            </p:cNvPr>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29" name="Google Shape;269;p16">
              <a:extLst>
                <a:ext uri="{FF2B5EF4-FFF2-40B4-BE49-F238E27FC236}">
                  <a16:creationId xmlns:a16="http://schemas.microsoft.com/office/drawing/2014/main" id="{7A82ECEA-4957-2271-6405-A60D56CBEE4B}"/>
                </a:ext>
              </a:extLst>
            </p:cNvPr>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0" name="Google Shape;270;p16">
              <a:extLst>
                <a:ext uri="{FF2B5EF4-FFF2-40B4-BE49-F238E27FC236}">
                  <a16:creationId xmlns:a16="http://schemas.microsoft.com/office/drawing/2014/main" id="{57A33937-D7DD-1757-E0BC-FFA42D63E703}"/>
                </a:ext>
              </a:extLst>
            </p:cNvPr>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1" name="Google Shape;271;p16">
              <a:extLst>
                <a:ext uri="{FF2B5EF4-FFF2-40B4-BE49-F238E27FC236}">
                  <a16:creationId xmlns:a16="http://schemas.microsoft.com/office/drawing/2014/main" id="{CAB092E6-DBDB-DA63-F4BB-B352CBF4CFF8}"/>
                </a:ext>
              </a:extLst>
            </p:cNvPr>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2" name="Google Shape;272;p16">
              <a:extLst>
                <a:ext uri="{FF2B5EF4-FFF2-40B4-BE49-F238E27FC236}">
                  <a16:creationId xmlns:a16="http://schemas.microsoft.com/office/drawing/2014/main" id="{7B8B0E83-6543-EAA1-9AB8-38C4EFDD4C5E}"/>
                </a:ext>
              </a:extLst>
            </p:cNvPr>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3" name="Google Shape;273;p16">
              <a:extLst>
                <a:ext uri="{FF2B5EF4-FFF2-40B4-BE49-F238E27FC236}">
                  <a16:creationId xmlns:a16="http://schemas.microsoft.com/office/drawing/2014/main" id="{FA1F730C-1804-FCC0-DE08-692D12CEF9EC}"/>
                </a:ext>
              </a:extLst>
            </p:cNvPr>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4" name="Google Shape;274;p16">
              <a:extLst>
                <a:ext uri="{FF2B5EF4-FFF2-40B4-BE49-F238E27FC236}">
                  <a16:creationId xmlns:a16="http://schemas.microsoft.com/office/drawing/2014/main" id="{0FD6FB9B-4A50-1B83-9B5C-60E2317544DF}"/>
                </a:ext>
              </a:extLst>
            </p:cNvPr>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5" name="Google Shape;275;p16">
              <a:extLst>
                <a:ext uri="{FF2B5EF4-FFF2-40B4-BE49-F238E27FC236}">
                  <a16:creationId xmlns:a16="http://schemas.microsoft.com/office/drawing/2014/main" id="{B395551D-253F-603D-32E3-B0BAC1E3C3B9}"/>
                </a:ext>
              </a:extLst>
            </p:cNvPr>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6" name="Google Shape;276;p16">
              <a:extLst>
                <a:ext uri="{FF2B5EF4-FFF2-40B4-BE49-F238E27FC236}">
                  <a16:creationId xmlns:a16="http://schemas.microsoft.com/office/drawing/2014/main" id="{3243F378-F85B-E450-F8E0-65ED17B5DD1A}"/>
                </a:ext>
              </a:extLst>
            </p:cNvPr>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7" name="Google Shape;277;p16">
              <a:extLst>
                <a:ext uri="{FF2B5EF4-FFF2-40B4-BE49-F238E27FC236}">
                  <a16:creationId xmlns:a16="http://schemas.microsoft.com/office/drawing/2014/main" id="{D651C50F-7DDF-B75C-B0F3-76021F5C2EF6}"/>
                </a:ext>
              </a:extLst>
            </p:cNvPr>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8" name="Google Shape;278;p16">
              <a:extLst>
                <a:ext uri="{FF2B5EF4-FFF2-40B4-BE49-F238E27FC236}">
                  <a16:creationId xmlns:a16="http://schemas.microsoft.com/office/drawing/2014/main" id="{1B781543-CFC0-9507-8967-ED86D700BF56}"/>
                </a:ext>
              </a:extLst>
            </p:cNvPr>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39" name="Google Shape;279;p16">
              <a:extLst>
                <a:ext uri="{FF2B5EF4-FFF2-40B4-BE49-F238E27FC236}">
                  <a16:creationId xmlns:a16="http://schemas.microsoft.com/office/drawing/2014/main" id="{7E42F31F-4276-3AD0-4B71-A22C5DB65805}"/>
                </a:ext>
              </a:extLst>
            </p:cNvPr>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0" name="Google Shape;280;p16">
              <a:extLst>
                <a:ext uri="{FF2B5EF4-FFF2-40B4-BE49-F238E27FC236}">
                  <a16:creationId xmlns:a16="http://schemas.microsoft.com/office/drawing/2014/main" id="{F723BB80-433E-6331-AD6F-9B1392FCA8BA}"/>
                </a:ext>
              </a:extLst>
            </p:cNvPr>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1" name="Google Shape;281;p16">
              <a:extLst>
                <a:ext uri="{FF2B5EF4-FFF2-40B4-BE49-F238E27FC236}">
                  <a16:creationId xmlns:a16="http://schemas.microsoft.com/office/drawing/2014/main" id="{612635C8-599A-B234-5305-15771F384F36}"/>
                </a:ext>
              </a:extLst>
            </p:cNvPr>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2" name="Google Shape;282;p16">
              <a:extLst>
                <a:ext uri="{FF2B5EF4-FFF2-40B4-BE49-F238E27FC236}">
                  <a16:creationId xmlns:a16="http://schemas.microsoft.com/office/drawing/2014/main" id="{992BE21A-26A5-0C01-3A34-1571407B12FD}"/>
                </a:ext>
              </a:extLst>
            </p:cNvPr>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3" name="Google Shape;283;p16">
              <a:extLst>
                <a:ext uri="{FF2B5EF4-FFF2-40B4-BE49-F238E27FC236}">
                  <a16:creationId xmlns:a16="http://schemas.microsoft.com/office/drawing/2014/main" id="{3550632B-4348-EBA4-C5C6-4B91BFDDA773}"/>
                </a:ext>
              </a:extLst>
            </p:cNvPr>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4" name="Google Shape;284;p16">
              <a:extLst>
                <a:ext uri="{FF2B5EF4-FFF2-40B4-BE49-F238E27FC236}">
                  <a16:creationId xmlns:a16="http://schemas.microsoft.com/office/drawing/2014/main" id="{9CE78019-1CDC-C369-A4AA-F600F2D28FA0}"/>
                </a:ext>
              </a:extLst>
            </p:cNvPr>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5" name="Google Shape;285;p16">
              <a:extLst>
                <a:ext uri="{FF2B5EF4-FFF2-40B4-BE49-F238E27FC236}">
                  <a16:creationId xmlns:a16="http://schemas.microsoft.com/office/drawing/2014/main" id="{1662EDFE-9308-437B-8B01-BBD836223F59}"/>
                </a:ext>
              </a:extLst>
            </p:cNvPr>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6" name="Google Shape;286;p16">
              <a:extLst>
                <a:ext uri="{FF2B5EF4-FFF2-40B4-BE49-F238E27FC236}">
                  <a16:creationId xmlns:a16="http://schemas.microsoft.com/office/drawing/2014/main" id="{5085E650-A829-A11B-8787-5FD666533F02}"/>
                </a:ext>
              </a:extLst>
            </p:cNvPr>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7" name="Google Shape;287;p16">
              <a:extLst>
                <a:ext uri="{FF2B5EF4-FFF2-40B4-BE49-F238E27FC236}">
                  <a16:creationId xmlns:a16="http://schemas.microsoft.com/office/drawing/2014/main" id="{177A0261-0BE1-662B-2C53-74D4E646B06E}"/>
                </a:ext>
              </a:extLst>
            </p:cNvPr>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8" name="Google Shape;288;p16">
              <a:extLst>
                <a:ext uri="{FF2B5EF4-FFF2-40B4-BE49-F238E27FC236}">
                  <a16:creationId xmlns:a16="http://schemas.microsoft.com/office/drawing/2014/main" id="{4222DF22-BA9D-6A18-7813-6F1690E84B0D}"/>
                </a:ext>
              </a:extLst>
            </p:cNvPr>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49" name="Google Shape;289;p16">
              <a:extLst>
                <a:ext uri="{FF2B5EF4-FFF2-40B4-BE49-F238E27FC236}">
                  <a16:creationId xmlns:a16="http://schemas.microsoft.com/office/drawing/2014/main" id="{E9CE51AF-0D5F-E998-7CF0-6CDEB54A6191}"/>
                </a:ext>
              </a:extLst>
            </p:cNvPr>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50" name="Google Shape;290;p16">
              <a:extLst>
                <a:ext uri="{FF2B5EF4-FFF2-40B4-BE49-F238E27FC236}">
                  <a16:creationId xmlns:a16="http://schemas.microsoft.com/office/drawing/2014/main" id="{21243256-FC87-AF68-2292-CDF2BCBF0A60}"/>
                </a:ext>
              </a:extLst>
            </p:cNvPr>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51" name="Google Shape;291;p16">
              <a:extLst>
                <a:ext uri="{FF2B5EF4-FFF2-40B4-BE49-F238E27FC236}">
                  <a16:creationId xmlns:a16="http://schemas.microsoft.com/office/drawing/2014/main" id="{351800D4-C5AA-14B5-79A5-BCD248BE880C}"/>
                </a:ext>
              </a:extLst>
            </p:cNvPr>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52" name="Google Shape;292;p16">
              <a:extLst>
                <a:ext uri="{FF2B5EF4-FFF2-40B4-BE49-F238E27FC236}">
                  <a16:creationId xmlns:a16="http://schemas.microsoft.com/office/drawing/2014/main" id="{B35CB7F4-C277-E40C-575F-D63F0B933FB4}"/>
                </a:ext>
              </a:extLst>
            </p:cNvPr>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53" name="Google Shape;293;p16">
              <a:extLst>
                <a:ext uri="{FF2B5EF4-FFF2-40B4-BE49-F238E27FC236}">
                  <a16:creationId xmlns:a16="http://schemas.microsoft.com/office/drawing/2014/main" id="{09A37AD9-9886-38C9-DF39-435C9258428F}"/>
                </a:ext>
              </a:extLst>
            </p:cNvPr>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54" name="Google Shape;294;p16">
              <a:extLst>
                <a:ext uri="{FF2B5EF4-FFF2-40B4-BE49-F238E27FC236}">
                  <a16:creationId xmlns:a16="http://schemas.microsoft.com/office/drawing/2014/main" id="{CB5045A3-612E-397B-C739-B007A1FF69C3}"/>
                </a:ext>
              </a:extLst>
            </p:cNvPr>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55" name="Google Shape;295;p16">
              <a:extLst>
                <a:ext uri="{FF2B5EF4-FFF2-40B4-BE49-F238E27FC236}">
                  <a16:creationId xmlns:a16="http://schemas.microsoft.com/office/drawing/2014/main" id="{92BC10EF-96E6-C9A6-AB50-A2DB3C979E28}"/>
                </a:ext>
              </a:extLst>
            </p:cNvPr>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56" name="Google Shape;296;p16">
              <a:extLst>
                <a:ext uri="{FF2B5EF4-FFF2-40B4-BE49-F238E27FC236}">
                  <a16:creationId xmlns:a16="http://schemas.microsoft.com/office/drawing/2014/main" id="{D74C2661-27D7-0336-4BF1-AAA672F927AF}"/>
                </a:ext>
              </a:extLst>
            </p:cNvPr>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57" name="Google Shape;297;p16">
              <a:extLst>
                <a:ext uri="{FF2B5EF4-FFF2-40B4-BE49-F238E27FC236}">
                  <a16:creationId xmlns:a16="http://schemas.microsoft.com/office/drawing/2014/main" id="{B7ED01BB-9438-30C9-8F61-2241B12B28CF}"/>
                </a:ext>
              </a:extLst>
            </p:cNvPr>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sp>
          <p:nvSpPr>
            <p:cNvPr id="158" name="Google Shape;298;p16">
              <a:extLst>
                <a:ext uri="{FF2B5EF4-FFF2-40B4-BE49-F238E27FC236}">
                  <a16:creationId xmlns:a16="http://schemas.microsoft.com/office/drawing/2014/main" id="{4901356E-AE15-F4AE-243C-579AFE27BF34}"/>
                </a:ext>
              </a:extLst>
            </p:cNvPr>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ea typeface="Lato" panose="020F0502020204030203" pitchFamily="34" charset="0"/>
                <a:cs typeface="Lato" panose="020F0502020204030203" pitchFamily="34" charset="0"/>
              </a:endParaRPr>
            </a:p>
          </p:txBody>
        </p:sp>
      </p:grpSp>
      <p:sp>
        <p:nvSpPr>
          <p:cNvPr id="166" name="Google Shape;308;p16">
            <a:extLst>
              <a:ext uri="{FF2B5EF4-FFF2-40B4-BE49-F238E27FC236}">
                <a16:creationId xmlns:a16="http://schemas.microsoft.com/office/drawing/2014/main" id="{B0F0A6A4-AD7D-1D1D-1E0E-A2D4B9527E0A}"/>
              </a:ext>
            </a:extLst>
          </p:cNvPr>
          <p:cNvSpPr/>
          <p:nvPr/>
        </p:nvSpPr>
        <p:spPr>
          <a:xfrm>
            <a:off x="3324757" y="2523422"/>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ea typeface="Lato" panose="020F0502020204030203" pitchFamily="34" charset="0"/>
              <a:cs typeface="Lato" panose="020F0502020204030203" pitchFamily="34" charset="0"/>
            </a:endParaRPr>
          </a:p>
        </p:txBody>
      </p:sp>
      <p:sp>
        <p:nvSpPr>
          <p:cNvPr id="171" name="Google Shape;313;p16">
            <a:extLst>
              <a:ext uri="{FF2B5EF4-FFF2-40B4-BE49-F238E27FC236}">
                <a16:creationId xmlns:a16="http://schemas.microsoft.com/office/drawing/2014/main" id="{3DF96E40-2CB6-DD04-3724-3259C6A18C46}"/>
              </a:ext>
            </a:extLst>
          </p:cNvPr>
          <p:cNvSpPr/>
          <p:nvPr/>
        </p:nvSpPr>
        <p:spPr>
          <a:xfrm>
            <a:off x="3311295" y="3646477"/>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ea typeface="Lato" panose="020F0502020204030203" pitchFamily="34" charset="0"/>
              <a:cs typeface="Lato" panose="020F0502020204030203" pitchFamily="34" charset="0"/>
            </a:endParaRPr>
          </a:p>
        </p:txBody>
      </p:sp>
      <p:sp>
        <p:nvSpPr>
          <p:cNvPr id="189" name="TextBox 188">
            <a:extLst>
              <a:ext uri="{FF2B5EF4-FFF2-40B4-BE49-F238E27FC236}">
                <a16:creationId xmlns:a16="http://schemas.microsoft.com/office/drawing/2014/main" id="{5AE29949-69B4-155B-29B0-E369B1C4CF39}"/>
              </a:ext>
            </a:extLst>
          </p:cNvPr>
          <p:cNvSpPr txBox="1"/>
          <p:nvPr/>
        </p:nvSpPr>
        <p:spPr>
          <a:xfrm>
            <a:off x="4098462" y="1175842"/>
            <a:ext cx="4668492" cy="923330"/>
          </a:xfrm>
          <a:prstGeom prst="rect">
            <a:avLst/>
          </a:prstGeom>
          <a:noFill/>
        </p:spPr>
        <p:txBody>
          <a:bodyPr wrap="square" rtlCol="0">
            <a:spAutoFit/>
          </a:bodyPr>
          <a:lstStyle/>
          <a:p>
            <a:pPr algn="just"/>
            <a:r>
              <a:rPr lang="en-US">
                <a:ea typeface="Lato" panose="020F0502020204030203" pitchFamily="34" charset="0"/>
                <a:cs typeface="Lato" panose="020F0502020204030203" pitchFamily="34" charset="0"/>
              </a:rPr>
              <a:t>Algorithmic trading combines computer programming and financial markets to execute trades at precise moments</a:t>
            </a:r>
            <a:endParaRPr lang="en-CA">
              <a:ea typeface="Lato" panose="020F0502020204030203" pitchFamily="34" charset="0"/>
              <a:cs typeface="Lato" panose="020F0502020204030203" pitchFamily="34" charset="0"/>
            </a:endParaRPr>
          </a:p>
        </p:txBody>
      </p:sp>
      <p:sp>
        <p:nvSpPr>
          <p:cNvPr id="194" name="TextBox 193">
            <a:extLst>
              <a:ext uri="{FF2B5EF4-FFF2-40B4-BE49-F238E27FC236}">
                <a16:creationId xmlns:a16="http://schemas.microsoft.com/office/drawing/2014/main" id="{48C4BB59-85DF-540A-2CF8-33D3DC18B1EA}"/>
              </a:ext>
            </a:extLst>
          </p:cNvPr>
          <p:cNvSpPr txBox="1"/>
          <p:nvPr/>
        </p:nvSpPr>
        <p:spPr>
          <a:xfrm>
            <a:off x="4065800" y="3644492"/>
            <a:ext cx="4572000" cy="646331"/>
          </a:xfrm>
          <a:prstGeom prst="rect">
            <a:avLst/>
          </a:prstGeom>
          <a:noFill/>
        </p:spPr>
        <p:txBody>
          <a:bodyPr wrap="square">
            <a:spAutoFit/>
          </a:bodyPr>
          <a:lstStyle/>
          <a:p>
            <a:r>
              <a:rPr lang="en-US">
                <a:ea typeface="Lato" panose="020F0502020204030203" pitchFamily="34" charset="0"/>
                <a:cs typeface="Lato" panose="020F0502020204030203" pitchFamily="34" charset="0"/>
              </a:rPr>
              <a:t>Algorithmic trading is also executed based on trading volume or the passage of time </a:t>
            </a:r>
            <a:endParaRPr lang="en-CA">
              <a:ea typeface="Lato" panose="020F0502020204030203" pitchFamily="34" charset="0"/>
              <a:cs typeface="Lato" panose="020F0502020204030203" pitchFamily="34" charset="0"/>
            </a:endParaRPr>
          </a:p>
        </p:txBody>
      </p:sp>
      <p:sp>
        <p:nvSpPr>
          <p:cNvPr id="196" name="TextBox 195">
            <a:extLst>
              <a:ext uri="{FF2B5EF4-FFF2-40B4-BE49-F238E27FC236}">
                <a16:creationId xmlns:a16="http://schemas.microsoft.com/office/drawing/2014/main" id="{07A2E5B9-67AE-DEB9-B818-CCE3480D6749}"/>
              </a:ext>
            </a:extLst>
          </p:cNvPr>
          <p:cNvSpPr txBox="1"/>
          <p:nvPr/>
        </p:nvSpPr>
        <p:spPr>
          <a:xfrm>
            <a:off x="4124192" y="2361271"/>
            <a:ext cx="4572000" cy="923330"/>
          </a:xfrm>
          <a:prstGeom prst="rect">
            <a:avLst/>
          </a:prstGeom>
          <a:noFill/>
        </p:spPr>
        <p:txBody>
          <a:bodyPr wrap="square">
            <a:spAutoFit/>
          </a:bodyPr>
          <a:lstStyle/>
          <a:p>
            <a:pPr algn="just"/>
            <a:r>
              <a:rPr lang="en-US">
                <a:ea typeface="Lato" panose="020F0502020204030203" pitchFamily="34" charset="0"/>
                <a:cs typeface="Lato" panose="020F0502020204030203" pitchFamily="34" charset="0"/>
              </a:rPr>
              <a:t>Common trading strategies include trend-following strategies, arbitrage opportunities, and index fund rebalancing</a:t>
            </a:r>
            <a:endParaRPr lang="en-CA">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38278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6F91-BDBF-B1C3-E027-F4847CAE4787}"/>
              </a:ext>
            </a:extLst>
          </p:cNvPr>
          <p:cNvSpPr>
            <a:spLocks noGrp="1"/>
          </p:cNvSpPr>
          <p:nvPr>
            <p:ph type="title"/>
          </p:nvPr>
        </p:nvSpPr>
        <p:spPr>
          <a:xfrm>
            <a:off x="457200" y="280800"/>
            <a:ext cx="8229600" cy="738664"/>
          </a:xfrm>
        </p:spPr>
        <p:txBody>
          <a:bodyPr>
            <a:spAutoFit/>
          </a:bodyPr>
          <a:lstStyle/>
          <a:p>
            <a:pPr algn="ctr"/>
            <a:r>
              <a:rPr lang="en-US"/>
              <a:t>Benefits of Algo Trading</a:t>
            </a:r>
            <a:endParaRPr lang="en-CA"/>
          </a:p>
        </p:txBody>
      </p:sp>
      <p:sp>
        <p:nvSpPr>
          <p:cNvPr id="252" name="Google Shape;527;p20">
            <a:extLst>
              <a:ext uri="{FF2B5EF4-FFF2-40B4-BE49-F238E27FC236}">
                <a16:creationId xmlns:a16="http://schemas.microsoft.com/office/drawing/2014/main" id="{156F5265-6C46-B56E-A470-11FB2504F1D9}"/>
              </a:ext>
            </a:extLst>
          </p:cNvPr>
          <p:cNvSpPr txBox="1"/>
          <p:nvPr/>
        </p:nvSpPr>
        <p:spPr>
          <a:xfrm>
            <a:off x="4187867" y="2704032"/>
            <a:ext cx="17346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Benefits</a:t>
            </a:r>
            <a:endParaRPr sz="1800" b="1" dirty="0">
              <a:solidFill>
                <a:srgbClr val="000000"/>
              </a:solidFill>
              <a:latin typeface="Fira Sans Extra Condensed"/>
              <a:ea typeface="Fira Sans Extra Condensed"/>
              <a:cs typeface="Fira Sans Extra Condensed"/>
              <a:sym typeface="Fira Sans Extra Condensed"/>
            </a:endParaRPr>
          </a:p>
        </p:txBody>
      </p:sp>
      <p:grpSp>
        <p:nvGrpSpPr>
          <p:cNvPr id="254" name="Google Shape;529;p20">
            <a:extLst>
              <a:ext uri="{FF2B5EF4-FFF2-40B4-BE49-F238E27FC236}">
                <a16:creationId xmlns:a16="http://schemas.microsoft.com/office/drawing/2014/main" id="{2B7A3CA0-34FE-900A-2504-CDEA4005F1CE}"/>
              </a:ext>
            </a:extLst>
          </p:cNvPr>
          <p:cNvGrpSpPr/>
          <p:nvPr/>
        </p:nvGrpSpPr>
        <p:grpSpPr>
          <a:xfrm>
            <a:off x="3248360" y="970669"/>
            <a:ext cx="3515750" cy="3719409"/>
            <a:chOff x="2788540" y="1012550"/>
            <a:chExt cx="3515750" cy="3719409"/>
          </a:xfrm>
        </p:grpSpPr>
        <p:sp>
          <p:nvSpPr>
            <p:cNvPr id="257" name="Google Shape;532;p20">
              <a:extLst>
                <a:ext uri="{FF2B5EF4-FFF2-40B4-BE49-F238E27FC236}">
                  <a16:creationId xmlns:a16="http://schemas.microsoft.com/office/drawing/2014/main" id="{5B730719-09B6-5A6C-9618-23E148C44BB3}"/>
                </a:ext>
              </a:extLst>
            </p:cNvPr>
            <p:cNvSpPr/>
            <p:nvPr/>
          </p:nvSpPr>
          <p:spPr>
            <a:xfrm>
              <a:off x="3509017" y="1629889"/>
              <a:ext cx="2125304" cy="3058016"/>
            </a:xfrm>
            <a:custGeom>
              <a:avLst/>
              <a:gdLst/>
              <a:ahLst/>
              <a:cxnLst/>
              <a:rect l="l" t="t" r="r" b="b"/>
              <a:pathLst>
                <a:path w="49706" h="71520" extrusionOk="0">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530;p20">
              <a:extLst>
                <a:ext uri="{FF2B5EF4-FFF2-40B4-BE49-F238E27FC236}">
                  <a16:creationId xmlns:a16="http://schemas.microsoft.com/office/drawing/2014/main" id="{8EE01FDC-BD5A-984C-6CF2-EAAD1AA5E94D}"/>
                </a:ext>
              </a:extLst>
            </p:cNvPr>
            <p:cNvSpPr/>
            <p:nvPr/>
          </p:nvSpPr>
          <p:spPr>
            <a:xfrm>
              <a:off x="2788540" y="3035010"/>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56" name="Google Shape;531;p20">
              <a:extLst>
                <a:ext uri="{FF2B5EF4-FFF2-40B4-BE49-F238E27FC236}">
                  <a16:creationId xmlns:a16="http://schemas.microsoft.com/office/drawing/2014/main" id="{781EBDD5-A651-547F-BF78-AA936B2584FF}"/>
                </a:ext>
              </a:extLst>
            </p:cNvPr>
            <p:cNvSpPr/>
            <p:nvPr/>
          </p:nvSpPr>
          <p:spPr>
            <a:xfrm>
              <a:off x="5947002" y="1913635"/>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58" name="Google Shape;533;p20">
              <a:extLst>
                <a:ext uri="{FF2B5EF4-FFF2-40B4-BE49-F238E27FC236}">
                  <a16:creationId xmlns:a16="http://schemas.microsoft.com/office/drawing/2014/main" id="{0BFB8247-F644-3F57-3B77-CDF334137AD9}"/>
                </a:ext>
              </a:extLst>
            </p:cNvPr>
            <p:cNvSpPr/>
            <p:nvPr/>
          </p:nvSpPr>
          <p:spPr>
            <a:xfrm>
              <a:off x="3509017" y="1622848"/>
              <a:ext cx="2125304" cy="3058016"/>
            </a:xfrm>
            <a:custGeom>
              <a:avLst/>
              <a:gdLst/>
              <a:ahLst/>
              <a:cxnLst/>
              <a:rect l="l" t="t" r="r" b="b"/>
              <a:pathLst>
                <a:path w="49706" h="71520" fill="none" extrusionOk="0">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34;p20">
              <a:extLst>
                <a:ext uri="{FF2B5EF4-FFF2-40B4-BE49-F238E27FC236}">
                  <a16:creationId xmlns:a16="http://schemas.microsoft.com/office/drawing/2014/main" id="{D78823FB-D68A-61A2-78D4-2877F7A6BEC4}"/>
                </a:ext>
              </a:extLst>
            </p:cNvPr>
            <p:cNvSpPr/>
            <p:nvPr/>
          </p:nvSpPr>
          <p:spPr>
            <a:xfrm>
              <a:off x="3457878" y="1571709"/>
              <a:ext cx="2227537" cy="3160250"/>
            </a:xfrm>
            <a:custGeom>
              <a:avLst/>
              <a:gdLst/>
              <a:ahLst/>
              <a:cxnLst/>
              <a:rect l="l" t="t" r="r" b="b"/>
              <a:pathLst>
                <a:path w="52097" h="73911" extrusionOk="0">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35;p20">
              <a:extLst>
                <a:ext uri="{FF2B5EF4-FFF2-40B4-BE49-F238E27FC236}">
                  <a16:creationId xmlns:a16="http://schemas.microsoft.com/office/drawing/2014/main" id="{3D07A3D5-CF8C-50A6-C6D2-436CF85EA999}"/>
                </a:ext>
              </a:extLst>
            </p:cNvPr>
            <p:cNvSpPr/>
            <p:nvPr/>
          </p:nvSpPr>
          <p:spPr>
            <a:xfrm>
              <a:off x="3605738" y="1773103"/>
              <a:ext cx="1931827" cy="2757474"/>
            </a:xfrm>
            <a:custGeom>
              <a:avLst/>
              <a:gdLst/>
              <a:ahLst/>
              <a:cxnLst/>
              <a:rect l="l" t="t" r="r" b="b"/>
              <a:pathLst>
                <a:path w="45181" h="64491" extrusionOk="0">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36;p20">
              <a:extLst>
                <a:ext uri="{FF2B5EF4-FFF2-40B4-BE49-F238E27FC236}">
                  <a16:creationId xmlns:a16="http://schemas.microsoft.com/office/drawing/2014/main" id="{A2C287F6-61B6-35F9-C1D1-86E9F05E80AD}"/>
                </a:ext>
              </a:extLst>
            </p:cNvPr>
            <p:cNvSpPr/>
            <p:nvPr/>
          </p:nvSpPr>
          <p:spPr>
            <a:xfrm>
              <a:off x="4100416" y="1183543"/>
              <a:ext cx="278095" cy="620625"/>
            </a:xfrm>
            <a:custGeom>
              <a:avLst/>
              <a:gdLst/>
              <a:ahLst/>
              <a:cxnLst/>
              <a:rect l="l" t="t" r="r" b="b"/>
              <a:pathLst>
                <a:path w="6504" h="14515" extrusionOk="0">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537;p20">
              <a:extLst>
                <a:ext uri="{FF2B5EF4-FFF2-40B4-BE49-F238E27FC236}">
                  <a16:creationId xmlns:a16="http://schemas.microsoft.com/office/drawing/2014/main" id="{6D722AC2-DD9F-DA04-F3D6-809D71D9AEC4}"/>
                </a:ext>
              </a:extLst>
            </p:cNvPr>
            <p:cNvSpPr/>
            <p:nvPr/>
          </p:nvSpPr>
          <p:spPr>
            <a:xfrm>
              <a:off x="4136333"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538;p20">
              <a:extLst>
                <a:ext uri="{FF2B5EF4-FFF2-40B4-BE49-F238E27FC236}">
                  <a16:creationId xmlns:a16="http://schemas.microsoft.com/office/drawing/2014/main" id="{D677DB1C-080B-FFD5-E8C4-DBDC8A17E1D9}"/>
                </a:ext>
              </a:extLst>
            </p:cNvPr>
            <p:cNvSpPr/>
            <p:nvPr/>
          </p:nvSpPr>
          <p:spPr>
            <a:xfrm>
              <a:off x="4620663" y="1052700"/>
              <a:ext cx="254364" cy="751463"/>
            </a:xfrm>
            <a:custGeom>
              <a:avLst/>
              <a:gdLst/>
              <a:ahLst/>
              <a:cxnLst/>
              <a:rect l="l" t="t" r="r" b="b"/>
              <a:pathLst>
                <a:path w="5949" h="17575" extrusionOk="0">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539;p20">
              <a:extLst>
                <a:ext uri="{FF2B5EF4-FFF2-40B4-BE49-F238E27FC236}">
                  <a16:creationId xmlns:a16="http://schemas.microsoft.com/office/drawing/2014/main" id="{40920E00-02CB-330C-6690-12611D743CC0}"/>
                </a:ext>
              </a:extLst>
            </p:cNvPr>
            <p:cNvSpPr/>
            <p:nvPr/>
          </p:nvSpPr>
          <p:spPr>
            <a:xfrm>
              <a:off x="4786781" y="1215142"/>
              <a:ext cx="247651" cy="589027"/>
            </a:xfrm>
            <a:custGeom>
              <a:avLst/>
              <a:gdLst/>
              <a:ahLst/>
              <a:cxnLst/>
              <a:rect l="l" t="t" r="r" b="b"/>
              <a:pathLst>
                <a:path w="5792" h="13776" extrusionOk="0">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540;p20">
              <a:extLst>
                <a:ext uri="{FF2B5EF4-FFF2-40B4-BE49-F238E27FC236}">
                  <a16:creationId xmlns:a16="http://schemas.microsoft.com/office/drawing/2014/main" id="{57552E6C-D774-D084-8F43-408CDD310412}"/>
                </a:ext>
              </a:extLst>
            </p:cNvPr>
            <p:cNvSpPr/>
            <p:nvPr/>
          </p:nvSpPr>
          <p:spPr>
            <a:xfrm>
              <a:off x="4954097"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541;p20">
              <a:extLst>
                <a:ext uri="{FF2B5EF4-FFF2-40B4-BE49-F238E27FC236}">
                  <a16:creationId xmlns:a16="http://schemas.microsoft.com/office/drawing/2014/main" id="{F172F68C-C707-2917-5537-F4DA59D51133}"/>
                </a:ext>
              </a:extLst>
            </p:cNvPr>
            <p:cNvSpPr/>
            <p:nvPr/>
          </p:nvSpPr>
          <p:spPr>
            <a:xfrm>
              <a:off x="4935240" y="1173195"/>
              <a:ext cx="145461" cy="145461"/>
            </a:xfrm>
            <a:custGeom>
              <a:avLst/>
              <a:gdLst/>
              <a:ahLst/>
              <a:cxnLst/>
              <a:rect l="l" t="t" r="r" b="b"/>
              <a:pathLst>
                <a:path w="3402" h="3402" extrusionOk="0">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542;p20">
              <a:extLst>
                <a:ext uri="{FF2B5EF4-FFF2-40B4-BE49-F238E27FC236}">
                  <a16:creationId xmlns:a16="http://schemas.microsoft.com/office/drawing/2014/main" id="{91E1078D-8169-AB2E-DB5D-6301ABB3F1ED}"/>
                </a:ext>
              </a:extLst>
            </p:cNvPr>
            <p:cNvSpPr/>
            <p:nvPr/>
          </p:nvSpPr>
          <p:spPr>
            <a:xfrm>
              <a:off x="4774595" y="1012550"/>
              <a:ext cx="145461" cy="145461"/>
            </a:xfrm>
            <a:custGeom>
              <a:avLst/>
              <a:gdLst/>
              <a:ahLst/>
              <a:cxnLst/>
              <a:rect l="l" t="t" r="r" b="b"/>
              <a:pathLst>
                <a:path w="3402" h="3402" extrusionOk="0">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543;p20">
              <a:extLst>
                <a:ext uri="{FF2B5EF4-FFF2-40B4-BE49-F238E27FC236}">
                  <a16:creationId xmlns:a16="http://schemas.microsoft.com/office/drawing/2014/main" id="{AC0F0DA3-FB6C-5754-8435-A35347110316}"/>
                </a:ext>
              </a:extLst>
            </p:cNvPr>
            <p:cNvSpPr/>
            <p:nvPr/>
          </p:nvSpPr>
          <p:spPr>
            <a:xfrm>
              <a:off x="4062702" y="1161009"/>
              <a:ext cx="145461" cy="145461"/>
            </a:xfrm>
            <a:custGeom>
              <a:avLst/>
              <a:gdLst/>
              <a:ahLst/>
              <a:cxnLst/>
              <a:rect l="l" t="t" r="r" b="b"/>
              <a:pathLst>
                <a:path w="3402" h="3402" extrusionOk="0">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544;p20">
              <a:extLst>
                <a:ext uri="{FF2B5EF4-FFF2-40B4-BE49-F238E27FC236}">
                  <a16:creationId xmlns:a16="http://schemas.microsoft.com/office/drawing/2014/main" id="{C15BDE27-97E9-3CF0-9AAF-440CE82F9553}"/>
                </a:ext>
              </a:extLst>
            </p:cNvPr>
            <p:cNvSpPr/>
            <p:nvPr/>
          </p:nvSpPr>
          <p:spPr>
            <a:xfrm>
              <a:off x="5512058" y="2002208"/>
              <a:ext cx="620625" cy="278095"/>
            </a:xfrm>
            <a:custGeom>
              <a:avLst/>
              <a:gdLst/>
              <a:ahLst/>
              <a:cxnLst/>
              <a:rect l="l" t="t" r="r" b="b"/>
              <a:pathLst>
                <a:path w="14515" h="6504" extrusionOk="0">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545;p20">
              <a:extLst>
                <a:ext uri="{FF2B5EF4-FFF2-40B4-BE49-F238E27FC236}">
                  <a16:creationId xmlns:a16="http://schemas.microsoft.com/office/drawing/2014/main" id="{911DFE1E-6D5F-D99C-0932-752C8464F110}"/>
                </a:ext>
              </a:extLst>
            </p:cNvPr>
            <p:cNvSpPr/>
            <p:nvPr/>
          </p:nvSpPr>
          <p:spPr>
            <a:xfrm>
              <a:off x="5512058" y="2038083"/>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546;p20">
              <a:extLst>
                <a:ext uri="{FF2B5EF4-FFF2-40B4-BE49-F238E27FC236}">
                  <a16:creationId xmlns:a16="http://schemas.microsoft.com/office/drawing/2014/main" id="{0ECFD34F-8779-E74B-222D-BEE7613B6191}"/>
                </a:ext>
              </a:extLst>
            </p:cNvPr>
            <p:cNvSpPr/>
            <p:nvPr/>
          </p:nvSpPr>
          <p:spPr>
            <a:xfrm>
              <a:off x="5512058" y="2522413"/>
              <a:ext cx="751463" cy="254364"/>
            </a:xfrm>
            <a:custGeom>
              <a:avLst/>
              <a:gdLst/>
              <a:ahLst/>
              <a:cxnLst/>
              <a:rect l="l" t="t" r="r" b="b"/>
              <a:pathLst>
                <a:path w="17575" h="5949" extrusionOk="0">
                  <a:moveTo>
                    <a:pt x="0" y="1"/>
                  </a:moveTo>
                  <a:lnTo>
                    <a:pt x="0" y="1182"/>
                  </a:lnTo>
                  <a:lnTo>
                    <a:pt x="11967" y="1182"/>
                  </a:lnTo>
                  <a:lnTo>
                    <a:pt x="16734" y="5949"/>
                  </a:lnTo>
                  <a:lnTo>
                    <a:pt x="17574" y="5109"/>
                  </a:lnTo>
                  <a:lnTo>
                    <a:pt x="12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547;p20">
              <a:extLst>
                <a:ext uri="{FF2B5EF4-FFF2-40B4-BE49-F238E27FC236}">
                  <a16:creationId xmlns:a16="http://schemas.microsoft.com/office/drawing/2014/main" id="{67ED723B-4DF5-E170-B995-114488954DA4}"/>
                </a:ext>
              </a:extLst>
            </p:cNvPr>
            <p:cNvSpPr/>
            <p:nvPr/>
          </p:nvSpPr>
          <p:spPr>
            <a:xfrm>
              <a:off x="5512058" y="2688532"/>
              <a:ext cx="588985" cy="248293"/>
            </a:xfrm>
            <a:custGeom>
              <a:avLst/>
              <a:gdLst/>
              <a:ahLst/>
              <a:cxnLst/>
              <a:rect l="l" t="t" r="r" b="b"/>
              <a:pathLst>
                <a:path w="13775" h="5807" extrusionOk="0">
                  <a:moveTo>
                    <a:pt x="0" y="1"/>
                  </a:moveTo>
                  <a:lnTo>
                    <a:pt x="0" y="1196"/>
                  </a:lnTo>
                  <a:lnTo>
                    <a:pt x="8325" y="1196"/>
                  </a:lnTo>
                  <a:lnTo>
                    <a:pt x="12935" y="5806"/>
                  </a:lnTo>
                  <a:lnTo>
                    <a:pt x="13775" y="4953"/>
                  </a:lnTo>
                  <a:lnTo>
                    <a:pt x="88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548;p20">
              <a:extLst>
                <a:ext uri="{FF2B5EF4-FFF2-40B4-BE49-F238E27FC236}">
                  <a16:creationId xmlns:a16="http://schemas.microsoft.com/office/drawing/2014/main" id="{DF41FCAC-2B9D-F737-5217-23C2B799DA5D}"/>
                </a:ext>
              </a:extLst>
            </p:cNvPr>
            <p:cNvSpPr/>
            <p:nvPr/>
          </p:nvSpPr>
          <p:spPr>
            <a:xfrm>
              <a:off x="5512058" y="2855848"/>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549;p20">
              <a:extLst>
                <a:ext uri="{FF2B5EF4-FFF2-40B4-BE49-F238E27FC236}">
                  <a16:creationId xmlns:a16="http://schemas.microsoft.com/office/drawing/2014/main" id="{99B99FAB-087C-8CDF-0912-218E93928E88}"/>
                </a:ext>
              </a:extLst>
            </p:cNvPr>
            <p:cNvSpPr/>
            <p:nvPr/>
          </p:nvSpPr>
          <p:spPr>
            <a:xfrm>
              <a:off x="5998184" y="2836991"/>
              <a:ext cx="145461" cy="145461"/>
            </a:xfrm>
            <a:custGeom>
              <a:avLst/>
              <a:gdLst/>
              <a:ahLst/>
              <a:cxnLst/>
              <a:rect l="l" t="t" r="r" b="b"/>
              <a:pathLst>
                <a:path w="3402" h="3402" extrusionOk="0">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550;p20">
              <a:extLst>
                <a:ext uri="{FF2B5EF4-FFF2-40B4-BE49-F238E27FC236}">
                  <a16:creationId xmlns:a16="http://schemas.microsoft.com/office/drawing/2014/main" id="{56F1DFE2-CF0D-960B-A34A-BF8D8303C9D5}"/>
                </a:ext>
              </a:extLst>
            </p:cNvPr>
            <p:cNvSpPr/>
            <p:nvPr/>
          </p:nvSpPr>
          <p:spPr>
            <a:xfrm>
              <a:off x="6158230" y="2676388"/>
              <a:ext cx="146060" cy="145418"/>
            </a:xfrm>
            <a:custGeom>
              <a:avLst/>
              <a:gdLst/>
              <a:ahLst/>
              <a:cxnLst/>
              <a:rect l="l" t="t" r="r" b="b"/>
              <a:pathLst>
                <a:path w="3416" h="3401" extrusionOk="0">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551;p20">
              <a:extLst>
                <a:ext uri="{FF2B5EF4-FFF2-40B4-BE49-F238E27FC236}">
                  <a16:creationId xmlns:a16="http://schemas.microsoft.com/office/drawing/2014/main" id="{2A6F8F00-12F6-06A2-60B3-E642C56E0786}"/>
                </a:ext>
              </a:extLst>
            </p:cNvPr>
            <p:cNvSpPr/>
            <p:nvPr/>
          </p:nvSpPr>
          <p:spPr>
            <a:xfrm>
              <a:off x="6010370" y="1964494"/>
              <a:ext cx="145461" cy="146060"/>
            </a:xfrm>
            <a:custGeom>
              <a:avLst/>
              <a:gdLst/>
              <a:ahLst/>
              <a:cxnLst/>
              <a:rect l="l" t="t" r="r" b="b"/>
              <a:pathLst>
                <a:path w="3402" h="3416" extrusionOk="0">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552;p20">
              <a:extLst>
                <a:ext uri="{FF2B5EF4-FFF2-40B4-BE49-F238E27FC236}">
                  <a16:creationId xmlns:a16="http://schemas.microsoft.com/office/drawing/2014/main" id="{3EFF9EBD-334F-A383-2465-69E935E86385}"/>
                </a:ext>
              </a:extLst>
            </p:cNvPr>
            <p:cNvSpPr/>
            <p:nvPr/>
          </p:nvSpPr>
          <p:spPr>
            <a:xfrm>
              <a:off x="3010705" y="2412008"/>
              <a:ext cx="620625" cy="278095"/>
            </a:xfrm>
            <a:custGeom>
              <a:avLst/>
              <a:gdLst/>
              <a:ahLst/>
              <a:cxnLst/>
              <a:rect l="l" t="t" r="r" b="b"/>
              <a:pathLst>
                <a:path w="14515" h="6504" extrusionOk="0">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553;p20">
              <a:extLst>
                <a:ext uri="{FF2B5EF4-FFF2-40B4-BE49-F238E27FC236}">
                  <a16:creationId xmlns:a16="http://schemas.microsoft.com/office/drawing/2014/main" id="{80E1A5A1-FF23-24DE-D6CC-355ABCA0D961}"/>
                </a:ext>
              </a:extLst>
            </p:cNvPr>
            <p:cNvSpPr/>
            <p:nvPr/>
          </p:nvSpPr>
          <p:spPr>
            <a:xfrm>
              <a:off x="3330114" y="2447883"/>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554;p20">
              <a:extLst>
                <a:ext uri="{FF2B5EF4-FFF2-40B4-BE49-F238E27FC236}">
                  <a16:creationId xmlns:a16="http://schemas.microsoft.com/office/drawing/2014/main" id="{DDF47518-8939-C3CD-D15D-A04BE6A6ADB6}"/>
                </a:ext>
              </a:extLst>
            </p:cNvPr>
            <p:cNvSpPr/>
            <p:nvPr/>
          </p:nvSpPr>
          <p:spPr>
            <a:xfrm>
              <a:off x="2879863" y="2932213"/>
              <a:ext cx="751463" cy="254364"/>
            </a:xfrm>
            <a:custGeom>
              <a:avLst/>
              <a:gdLst/>
              <a:ahLst/>
              <a:cxnLst/>
              <a:rect l="l" t="t" r="r" b="b"/>
              <a:pathLst>
                <a:path w="17575" h="5949" extrusionOk="0">
                  <a:moveTo>
                    <a:pt x="5109" y="1"/>
                  </a:moveTo>
                  <a:lnTo>
                    <a:pt x="1" y="5109"/>
                  </a:lnTo>
                  <a:lnTo>
                    <a:pt x="840" y="5949"/>
                  </a:lnTo>
                  <a:lnTo>
                    <a:pt x="5607" y="1182"/>
                  </a:lnTo>
                  <a:lnTo>
                    <a:pt x="17575" y="1182"/>
                  </a:lnTo>
                  <a:lnTo>
                    <a:pt x="175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555;p20">
              <a:extLst>
                <a:ext uri="{FF2B5EF4-FFF2-40B4-BE49-F238E27FC236}">
                  <a16:creationId xmlns:a16="http://schemas.microsoft.com/office/drawing/2014/main" id="{2DC03038-CCFD-82E4-68E5-300C6507960D}"/>
                </a:ext>
              </a:extLst>
            </p:cNvPr>
            <p:cNvSpPr/>
            <p:nvPr/>
          </p:nvSpPr>
          <p:spPr>
            <a:xfrm>
              <a:off x="3042304" y="3098332"/>
              <a:ext cx="589027" cy="248293"/>
            </a:xfrm>
            <a:custGeom>
              <a:avLst/>
              <a:gdLst/>
              <a:ahLst/>
              <a:cxnLst/>
              <a:rect l="l" t="t" r="r" b="b"/>
              <a:pathLst>
                <a:path w="13776" h="5807" extrusionOk="0">
                  <a:moveTo>
                    <a:pt x="4953" y="1"/>
                  </a:moveTo>
                  <a:lnTo>
                    <a:pt x="1" y="4953"/>
                  </a:lnTo>
                  <a:lnTo>
                    <a:pt x="841" y="5806"/>
                  </a:lnTo>
                  <a:lnTo>
                    <a:pt x="5451" y="1196"/>
                  </a:lnTo>
                  <a:lnTo>
                    <a:pt x="13776" y="1196"/>
                  </a:lnTo>
                  <a:lnTo>
                    <a:pt x="13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556;p20">
              <a:extLst>
                <a:ext uri="{FF2B5EF4-FFF2-40B4-BE49-F238E27FC236}">
                  <a16:creationId xmlns:a16="http://schemas.microsoft.com/office/drawing/2014/main" id="{EF272BF2-9E7F-A56E-6CF1-6678343F7395}"/>
                </a:ext>
              </a:extLst>
            </p:cNvPr>
            <p:cNvSpPr/>
            <p:nvPr/>
          </p:nvSpPr>
          <p:spPr>
            <a:xfrm>
              <a:off x="3330114" y="3265648"/>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557;p20">
              <a:extLst>
                <a:ext uri="{FF2B5EF4-FFF2-40B4-BE49-F238E27FC236}">
                  <a16:creationId xmlns:a16="http://schemas.microsoft.com/office/drawing/2014/main" id="{E8919B32-80C5-B29D-8CC9-24648F798028}"/>
                </a:ext>
              </a:extLst>
            </p:cNvPr>
            <p:cNvSpPr/>
            <p:nvPr/>
          </p:nvSpPr>
          <p:spPr>
            <a:xfrm>
              <a:off x="2999716" y="3246791"/>
              <a:ext cx="146102" cy="145461"/>
            </a:xfrm>
            <a:custGeom>
              <a:avLst/>
              <a:gdLst/>
              <a:ahLst/>
              <a:cxnLst/>
              <a:rect l="l" t="t" r="r" b="b"/>
              <a:pathLst>
                <a:path w="3417" h="3402" extrusionOk="0">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558;p20">
              <a:extLst>
                <a:ext uri="{FF2B5EF4-FFF2-40B4-BE49-F238E27FC236}">
                  <a16:creationId xmlns:a16="http://schemas.microsoft.com/office/drawing/2014/main" id="{1BCBC03C-DA2B-D574-BCCC-AF9DE366220F}"/>
                </a:ext>
              </a:extLst>
            </p:cNvPr>
            <p:cNvSpPr/>
            <p:nvPr/>
          </p:nvSpPr>
          <p:spPr>
            <a:xfrm>
              <a:off x="2839712" y="3086188"/>
              <a:ext cx="145461" cy="145418"/>
            </a:xfrm>
            <a:custGeom>
              <a:avLst/>
              <a:gdLst/>
              <a:ahLst/>
              <a:cxnLst/>
              <a:rect l="l" t="t" r="r" b="b"/>
              <a:pathLst>
                <a:path w="3402" h="3401" extrusionOk="0">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559;p20">
              <a:extLst>
                <a:ext uri="{FF2B5EF4-FFF2-40B4-BE49-F238E27FC236}">
                  <a16:creationId xmlns:a16="http://schemas.microsoft.com/office/drawing/2014/main" id="{F5C4A69A-2E85-CBFB-A366-C28123F1BD87}"/>
                </a:ext>
              </a:extLst>
            </p:cNvPr>
            <p:cNvSpPr/>
            <p:nvPr/>
          </p:nvSpPr>
          <p:spPr>
            <a:xfrm>
              <a:off x="2987573" y="2374294"/>
              <a:ext cx="145461" cy="146060"/>
            </a:xfrm>
            <a:custGeom>
              <a:avLst/>
              <a:gdLst/>
              <a:ahLst/>
              <a:cxnLst/>
              <a:rect l="l" t="t" r="r" b="b"/>
              <a:pathLst>
                <a:path w="3402" h="3416" extrusionOk="0">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560;p20">
              <a:extLst>
                <a:ext uri="{FF2B5EF4-FFF2-40B4-BE49-F238E27FC236}">
                  <a16:creationId xmlns:a16="http://schemas.microsoft.com/office/drawing/2014/main" id="{3B9FCF10-5A99-E345-9245-6E74910939E5}"/>
                </a:ext>
              </a:extLst>
            </p:cNvPr>
            <p:cNvSpPr/>
            <p:nvPr/>
          </p:nvSpPr>
          <p:spPr>
            <a:xfrm>
              <a:off x="4011527" y="1180122"/>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286" name="Google Shape;561;p20">
              <a:extLst>
                <a:ext uri="{FF2B5EF4-FFF2-40B4-BE49-F238E27FC236}">
                  <a16:creationId xmlns:a16="http://schemas.microsoft.com/office/drawing/2014/main" id="{781D182B-9AF2-30DC-9830-F9B55E2F6A8D}"/>
                </a:ext>
              </a:extLst>
            </p:cNvPr>
            <p:cNvSpPr/>
            <p:nvPr/>
          </p:nvSpPr>
          <p:spPr>
            <a:xfrm>
              <a:off x="4179310" y="3452475"/>
              <a:ext cx="784800" cy="78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562;p20">
              <a:extLst>
                <a:ext uri="{FF2B5EF4-FFF2-40B4-BE49-F238E27FC236}">
                  <a16:creationId xmlns:a16="http://schemas.microsoft.com/office/drawing/2014/main" id="{C0C8265E-72CC-0073-5EA2-A9E36472F761}"/>
                </a:ext>
              </a:extLst>
            </p:cNvPr>
            <p:cNvGrpSpPr/>
            <p:nvPr/>
          </p:nvGrpSpPr>
          <p:grpSpPr>
            <a:xfrm>
              <a:off x="4333697" y="3608632"/>
              <a:ext cx="472142" cy="472112"/>
              <a:chOff x="-44512325" y="3176075"/>
              <a:chExt cx="300900" cy="300900"/>
            </a:xfrm>
          </p:grpSpPr>
          <p:sp>
            <p:nvSpPr>
              <p:cNvPr id="288" name="Google Shape;563;p20">
                <a:extLst>
                  <a:ext uri="{FF2B5EF4-FFF2-40B4-BE49-F238E27FC236}">
                    <a16:creationId xmlns:a16="http://schemas.microsoft.com/office/drawing/2014/main" id="{3633E5E3-65AF-D31A-7B42-90263658948D}"/>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564;p20">
                <a:extLst>
                  <a:ext uri="{FF2B5EF4-FFF2-40B4-BE49-F238E27FC236}">
                    <a16:creationId xmlns:a16="http://schemas.microsoft.com/office/drawing/2014/main" id="{432D2FDF-A82D-79CF-809A-6C69FA9682ED}"/>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565;p20">
                <a:extLst>
                  <a:ext uri="{FF2B5EF4-FFF2-40B4-BE49-F238E27FC236}">
                    <a16:creationId xmlns:a16="http://schemas.microsoft.com/office/drawing/2014/main" id="{D74E0033-6705-D6D8-4031-FE7D50088EAF}"/>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 name="Google Shape;566;p20">
            <a:extLst>
              <a:ext uri="{FF2B5EF4-FFF2-40B4-BE49-F238E27FC236}">
                <a16:creationId xmlns:a16="http://schemas.microsoft.com/office/drawing/2014/main" id="{6FA6FC92-32B1-54C9-30B3-998AB480D7C9}"/>
              </a:ext>
            </a:extLst>
          </p:cNvPr>
          <p:cNvGrpSpPr/>
          <p:nvPr/>
        </p:nvGrpSpPr>
        <p:grpSpPr>
          <a:xfrm>
            <a:off x="7409400" y="3000794"/>
            <a:ext cx="1734600" cy="1080522"/>
            <a:chOff x="6949580" y="3042675"/>
            <a:chExt cx="1734600" cy="1080522"/>
          </a:xfrm>
        </p:grpSpPr>
        <p:sp>
          <p:nvSpPr>
            <p:cNvPr id="292" name="Google Shape;567;p20">
              <a:extLst>
                <a:ext uri="{FF2B5EF4-FFF2-40B4-BE49-F238E27FC236}">
                  <a16:creationId xmlns:a16="http://schemas.microsoft.com/office/drawing/2014/main" id="{132FDE50-B730-93A9-EA4E-069CACE7C5C0}"/>
                </a:ext>
              </a:extLst>
            </p:cNvPr>
            <p:cNvSpPr/>
            <p:nvPr/>
          </p:nvSpPr>
          <p:spPr>
            <a:xfrm>
              <a:off x="7514630" y="3042675"/>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sp>
          <p:nvSpPr>
            <p:cNvPr id="293" name="Google Shape;568;p20">
              <a:extLst>
                <a:ext uri="{FF2B5EF4-FFF2-40B4-BE49-F238E27FC236}">
                  <a16:creationId xmlns:a16="http://schemas.microsoft.com/office/drawing/2014/main" id="{9467BDCF-AE27-1E9D-601B-C56096ECD746}"/>
                </a:ext>
              </a:extLst>
            </p:cNvPr>
            <p:cNvSpPr txBox="1"/>
            <p:nvPr/>
          </p:nvSpPr>
          <p:spPr>
            <a:xfrm>
              <a:off x="6949580" y="379139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dirty="0" err="1">
                  <a:latin typeface="Fira Sans Extra Condensed"/>
                  <a:ea typeface="Fira Sans Extra Condensed"/>
                  <a:cs typeface="Fira Sans Extra Condensed"/>
                  <a:sym typeface="Fira Sans Extra Condensed"/>
                </a:rPr>
                <a:t>Backtest</a:t>
              </a:r>
              <a:r>
                <a:rPr lang="en-CA" sz="1800" b="1" dirty="0">
                  <a:latin typeface="Fira Sans Extra Condensed"/>
                  <a:ea typeface="Fira Sans Extra Condensed"/>
                  <a:cs typeface="Fira Sans Extra Condensed"/>
                  <a:sym typeface="Fira Sans Extra Condensed"/>
                </a:rPr>
                <a:t> Strategies</a:t>
              </a:r>
              <a:endParaRPr lang="en-CA" sz="1800" b="1" dirty="0">
                <a:solidFill>
                  <a:srgbClr val="000000"/>
                </a:solidFill>
                <a:latin typeface="Fira Sans Extra Condensed"/>
                <a:ea typeface="Fira Sans Extra Condensed"/>
                <a:cs typeface="Fira Sans Extra Condensed"/>
                <a:sym typeface="Fira Sans Extra Condensed"/>
              </a:endParaRPr>
            </a:p>
          </p:txBody>
        </p:sp>
      </p:grpSp>
      <p:grpSp>
        <p:nvGrpSpPr>
          <p:cNvPr id="295" name="Google Shape;570;p20">
            <a:extLst>
              <a:ext uri="{FF2B5EF4-FFF2-40B4-BE49-F238E27FC236}">
                <a16:creationId xmlns:a16="http://schemas.microsoft.com/office/drawing/2014/main" id="{CF27F327-A506-DC80-B810-D877F2D52BA8}"/>
              </a:ext>
            </a:extLst>
          </p:cNvPr>
          <p:cNvGrpSpPr/>
          <p:nvPr/>
        </p:nvGrpSpPr>
        <p:grpSpPr>
          <a:xfrm>
            <a:off x="7409400" y="959902"/>
            <a:ext cx="1734600" cy="1036551"/>
            <a:chOff x="6949580" y="1001783"/>
            <a:chExt cx="1734600" cy="1036551"/>
          </a:xfrm>
        </p:grpSpPr>
        <p:sp>
          <p:nvSpPr>
            <p:cNvPr id="296" name="Google Shape;571;p20">
              <a:extLst>
                <a:ext uri="{FF2B5EF4-FFF2-40B4-BE49-F238E27FC236}">
                  <a16:creationId xmlns:a16="http://schemas.microsoft.com/office/drawing/2014/main" id="{EAB8A0D1-93E9-F338-71B8-24517F6E66F8}"/>
                </a:ext>
              </a:extLst>
            </p:cNvPr>
            <p:cNvSpPr/>
            <p:nvPr/>
          </p:nvSpPr>
          <p:spPr>
            <a:xfrm>
              <a:off x="7514630" y="1001783"/>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297" name="Google Shape;572;p20">
              <a:extLst>
                <a:ext uri="{FF2B5EF4-FFF2-40B4-BE49-F238E27FC236}">
                  <a16:creationId xmlns:a16="http://schemas.microsoft.com/office/drawing/2014/main" id="{D6B4BFC7-7AC6-9F2E-890C-4F43E141D7B1}"/>
                </a:ext>
              </a:extLst>
            </p:cNvPr>
            <p:cNvSpPr txBox="1"/>
            <p:nvPr/>
          </p:nvSpPr>
          <p:spPr>
            <a:xfrm>
              <a:off x="6949580" y="1706534"/>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Increase Activity</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299" name="Google Shape;574;p20">
            <a:extLst>
              <a:ext uri="{FF2B5EF4-FFF2-40B4-BE49-F238E27FC236}">
                <a16:creationId xmlns:a16="http://schemas.microsoft.com/office/drawing/2014/main" id="{7E9DFACE-4C65-EBAB-B172-56A9F69E7211}"/>
              </a:ext>
            </a:extLst>
          </p:cNvPr>
          <p:cNvGrpSpPr/>
          <p:nvPr/>
        </p:nvGrpSpPr>
        <p:grpSpPr>
          <a:xfrm>
            <a:off x="1474572" y="974640"/>
            <a:ext cx="1771039" cy="1729392"/>
            <a:chOff x="561753" y="1001783"/>
            <a:chExt cx="1771039" cy="1729392"/>
          </a:xfrm>
        </p:grpSpPr>
        <p:sp>
          <p:nvSpPr>
            <p:cNvPr id="300" name="Google Shape;575;p20">
              <a:extLst>
                <a:ext uri="{FF2B5EF4-FFF2-40B4-BE49-F238E27FC236}">
                  <a16:creationId xmlns:a16="http://schemas.microsoft.com/office/drawing/2014/main" id="{0AB0C174-A79A-2276-C4FF-5C93FC672F5D}"/>
                </a:ext>
              </a:extLst>
            </p:cNvPr>
            <p:cNvSpPr/>
            <p:nvPr/>
          </p:nvSpPr>
          <p:spPr>
            <a:xfrm>
              <a:off x="1021803" y="1001783"/>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301" name="Google Shape;576;p20">
              <a:extLst>
                <a:ext uri="{FF2B5EF4-FFF2-40B4-BE49-F238E27FC236}">
                  <a16:creationId xmlns:a16="http://schemas.microsoft.com/office/drawing/2014/main" id="{47F283AD-2043-1C60-5108-E5EB204FDEB7}"/>
                </a:ext>
              </a:extLst>
            </p:cNvPr>
            <p:cNvSpPr txBox="1"/>
            <p:nvPr/>
          </p:nvSpPr>
          <p:spPr>
            <a:xfrm>
              <a:off x="598192" y="173299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Remove Emotion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2" name="Google Shape;577;p20">
              <a:extLst>
                <a:ext uri="{FF2B5EF4-FFF2-40B4-BE49-F238E27FC236}">
                  <a16:creationId xmlns:a16="http://schemas.microsoft.com/office/drawing/2014/main" id="{19AD681B-02F0-81F9-C365-3C01326EF35E}"/>
                </a:ext>
              </a:extLst>
            </p:cNvPr>
            <p:cNvSpPr txBox="1"/>
            <p:nvPr/>
          </p:nvSpPr>
          <p:spPr>
            <a:xfrm>
              <a:off x="561753" y="2142275"/>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dirty="0">
                <a:latin typeface="Roboto"/>
                <a:ea typeface="Roboto"/>
                <a:cs typeface="Roboto"/>
                <a:sym typeface="Roboto"/>
              </a:endParaRPr>
            </a:p>
          </p:txBody>
        </p:sp>
      </p:grpSp>
      <p:grpSp>
        <p:nvGrpSpPr>
          <p:cNvPr id="303" name="Google Shape;578;p20">
            <a:extLst>
              <a:ext uri="{FF2B5EF4-FFF2-40B4-BE49-F238E27FC236}">
                <a16:creationId xmlns:a16="http://schemas.microsoft.com/office/drawing/2014/main" id="{6AB44BB0-6B93-2B2F-CF3C-D35659677FF4}"/>
              </a:ext>
            </a:extLst>
          </p:cNvPr>
          <p:cNvGrpSpPr/>
          <p:nvPr/>
        </p:nvGrpSpPr>
        <p:grpSpPr>
          <a:xfrm>
            <a:off x="1474572" y="3000794"/>
            <a:ext cx="1734600" cy="1081696"/>
            <a:chOff x="548736" y="3042675"/>
            <a:chExt cx="1734600" cy="1081696"/>
          </a:xfrm>
        </p:grpSpPr>
        <p:sp>
          <p:nvSpPr>
            <p:cNvPr id="304" name="Google Shape;579;p20">
              <a:extLst>
                <a:ext uri="{FF2B5EF4-FFF2-40B4-BE49-F238E27FC236}">
                  <a16:creationId xmlns:a16="http://schemas.microsoft.com/office/drawing/2014/main" id="{001D1FF3-70FE-B075-9E70-00300202285E}"/>
                </a:ext>
              </a:extLst>
            </p:cNvPr>
            <p:cNvSpPr/>
            <p:nvPr/>
          </p:nvSpPr>
          <p:spPr>
            <a:xfrm>
              <a:off x="1021803" y="3042675"/>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305" name="Google Shape;580;p20">
              <a:extLst>
                <a:ext uri="{FF2B5EF4-FFF2-40B4-BE49-F238E27FC236}">
                  <a16:creationId xmlns:a16="http://schemas.microsoft.com/office/drawing/2014/main" id="{4CD9FC5A-828A-90FA-CE1C-DFDBB9CF1306}"/>
                </a:ext>
              </a:extLst>
            </p:cNvPr>
            <p:cNvSpPr txBox="1"/>
            <p:nvPr/>
          </p:nvSpPr>
          <p:spPr>
            <a:xfrm>
              <a:off x="548736" y="3792571"/>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Quick Execution</a:t>
              </a:r>
              <a:endParaRPr sz="1800" b="1" dirty="0">
                <a:solidFill>
                  <a:srgbClr val="000000"/>
                </a:solidFill>
                <a:latin typeface="Fira Sans Extra Condensed"/>
                <a:ea typeface="Fira Sans Extra Condensed"/>
                <a:cs typeface="Fira Sans Extra Condensed"/>
                <a:sym typeface="Fira Sans Extra Condensed"/>
              </a:endParaRPr>
            </a:p>
          </p:txBody>
        </p:sp>
      </p:grpSp>
      <p:cxnSp>
        <p:nvCxnSpPr>
          <p:cNvPr id="307" name="Google Shape;582;p20">
            <a:extLst>
              <a:ext uri="{FF2B5EF4-FFF2-40B4-BE49-F238E27FC236}">
                <a16:creationId xmlns:a16="http://schemas.microsoft.com/office/drawing/2014/main" id="{253FADEA-C047-598D-FEDE-6DCA84CECBF8}"/>
              </a:ext>
            </a:extLst>
          </p:cNvPr>
          <p:cNvCxnSpPr>
            <a:cxnSpLocks/>
            <a:stCxn id="285" idx="2"/>
            <a:endCxn id="300" idx="6"/>
          </p:cNvCxnSpPr>
          <p:nvPr/>
        </p:nvCxnSpPr>
        <p:spPr>
          <a:xfrm rot="10800000" flipV="1">
            <a:off x="2539123" y="1262140"/>
            <a:ext cx="1932225" cy="14749"/>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308" name="Google Shape;583;p20">
            <a:extLst>
              <a:ext uri="{FF2B5EF4-FFF2-40B4-BE49-F238E27FC236}">
                <a16:creationId xmlns:a16="http://schemas.microsoft.com/office/drawing/2014/main" id="{91516B63-1B64-6078-44E2-F17267B9D0AD}"/>
              </a:ext>
            </a:extLst>
          </p:cNvPr>
          <p:cNvCxnSpPr>
            <a:cxnSpLocks/>
            <a:stCxn id="304" idx="6"/>
            <a:endCxn id="255" idx="2"/>
          </p:cNvCxnSpPr>
          <p:nvPr/>
        </p:nvCxnSpPr>
        <p:spPr>
          <a:xfrm flipV="1">
            <a:off x="2552139" y="3117029"/>
            <a:ext cx="696221" cy="186015"/>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309" name="Google Shape;584;p20">
            <a:extLst>
              <a:ext uri="{FF2B5EF4-FFF2-40B4-BE49-F238E27FC236}">
                <a16:creationId xmlns:a16="http://schemas.microsoft.com/office/drawing/2014/main" id="{11282D71-2AD7-66A6-95C2-5D06D7262E96}"/>
              </a:ext>
            </a:extLst>
          </p:cNvPr>
          <p:cNvCxnSpPr>
            <a:stCxn id="296" idx="2"/>
            <a:endCxn id="256" idx="6"/>
          </p:cNvCxnSpPr>
          <p:nvPr/>
        </p:nvCxnSpPr>
        <p:spPr>
          <a:xfrm rot="10800000" flipV="1">
            <a:off x="6654622" y="1262152"/>
            <a:ext cx="1319828" cy="733502"/>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310" name="Google Shape;585;p20">
            <a:extLst>
              <a:ext uri="{FF2B5EF4-FFF2-40B4-BE49-F238E27FC236}">
                <a16:creationId xmlns:a16="http://schemas.microsoft.com/office/drawing/2014/main" id="{218AE457-FBB4-196F-DBBE-B3AE5E500504}"/>
              </a:ext>
            </a:extLst>
          </p:cNvPr>
          <p:cNvCxnSpPr>
            <a:stCxn id="292" idx="2"/>
            <a:endCxn id="286" idx="6"/>
          </p:cNvCxnSpPr>
          <p:nvPr/>
        </p:nvCxnSpPr>
        <p:spPr>
          <a:xfrm rot="10800000" flipV="1">
            <a:off x="5423930" y="3303044"/>
            <a:ext cx="2550520" cy="49995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16" name="Picture 15" descr="Icon&#10;&#10;Description automatically generated">
            <a:extLst>
              <a:ext uri="{FF2B5EF4-FFF2-40B4-BE49-F238E27FC236}">
                <a16:creationId xmlns:a16="http://schemas.microsoft.com/office/drawing/2014/main" id="{30D44CE9-C83A-40D0-C3A1-CECC3D922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337" y="1965897"/>
            <a:ext cx="621539" cy="675759"/>
          </a:xfrm>
          <a:prstGeom prst="rect">
            <a:avLst/>
          </a:prstGeom>
        </p:spPr>
      </p:pic>
    </p:spTree>
    <p:extLst>
      <p:ext uri="{BB962C8B-B14F-4D97-AF65-F5344CB8AC3E}">
        <p14:creationId xmlns:p14="http://schemas.microsoft.com/office/powerpoint/2010/main" val="3587624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C1F4C-DFA3-24E4-327F-CA9CDC672D8F}"/>
              </a:ext>
            </a:extLst>
          </p:cNvPr>
          <p:cNvSpPr>
            <a:spLocks noGrp="1"/>
          </p:cNvSpPr>
          <p:nvPr>
            <p:ph type="title"/>
          </p:nvPr>
        </p:nvSpPr>
        <p:spPr>
          <a:xfrm>
            <a:off x="594884" y="130428"/>
            <a:ext cx="8229600" cy="856800"/>
          </a:xfrm>
        </p:spPr>
        <p:txBody>
          <a:bodyPr>
            <a:normAutofit/>
          </a:bodyPr>
          <a:lstStyle/>
          <a:p>
            <a:pPr algn="l"/>
            <a:r>
              <a:rPr lang="en-US" sz="4000"/>
              <a:t>Trading Strategy : Mean Reversion </a:t>
            </a:r>
            <a:endParaRPr lang="en-CA" sz="4000"/>
          </a:p>
        </p:txBody>
      </p:sp>
      <p:sp>
        <p:nvSpPr>
          <p:cNvPr id="7" name="Google Shape;360;p18">
            <a:extLst>
              <a:ext uri="{FF2B5EF4-FFF2-40B4-BE49-F238E27FC236}">
                <a16:creationId xmlns:a16="http://schemas.microsoft.com/office/drawing/2014/main" id="{5A0235F4-0C8B-940A-F6AB-D40921CC0AD7}"/>
              </a:ext>
            </a:extLst>
          </p:cNvPr>
          <p:cNvSpPr/>
          <p:nvPr/>
        </p:nvSpPr>
        <p:spPr>
          <a:xfrm>
            <a:off x="457200" y="1554178"/>
            <a:ext cx="2889300" cy="3009600"/>
          </a:xfrm>
          <a:prstGeom prst="roundRect">
            <a:avLst>
              <a:gd name="adj" fmla="val 14082"/>
            </a:avLst>
          </a:prstGeom>
          <a:solidFill>
            <a:schemeClr val="bg2">
              <a:lumMod val="75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4;p18">
            <a:extLst>
              <a:ext uri="{FF2B5EF4-FFF2-40B4-BE49-F238E27FC236}">
                <a16:creationId xmlns:a16="http://schemas.microsoft.com/office/drawing/2014/main" id="{839281AB-16BE-8C4E-5E1D-ACA7884B612E}"/>
              </a:ext>
            </a:extLst>
          </p:cNvPr>
          <p:cNvSpPr/>
          <p:nvPr/>
        </p:nvSpPr>
        <p:spPr>
          <a:xfrm>
            <a:off x="1796338" y="3333053"/>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6;p18">
            <a:extLst>
              <a:ext uri="{FF2B5EF4-FFF2-40B4-BE49-F238E27FC236}">
                <a16:creationId xmlns:a16="http://schemas.microsoft.com/office/drawing/2014/main" id="{CD00D646-EA14-58D7-EE81-326F0A11BBD7}"/>
              </a:ext>
            </a:extLst>
          </p:cNvPr>
          <p:cNvSpPr/>
          <p:nvPr/>
        </p:nvSpPr>
        <p:spPr>
          <a:xfrm>
            <a:off x="1796338" y="3333053"/>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7;p18">
            <a:extLst>
              <a:ext uri="{FF2B5EF4-FFF2-40B4-BE49-F238E27FC236}">
                <a16:creationId xmlns:a16="http://schemas.microsoft.com/office/drawing/2014/main" id="{EF9BCC17-C04D-4EFF-592C-B2EAEAA1A522}"/>
              </a:ext>
            </a:extLst>
          </p:cNvPr>
          <p:cNvSpPr/>
          <p:nvPr/>
        </p:nvSpPr>
        <p:spPr>
          <a:xfrm>
            <a:off x="1914525" y="1217553"/>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sp>
      <p:grpSp>
        <p:nvGrpSpPr>
          <p:cNvPr id="64" name="Google Shape;418;p18">
            <a:extLst>
              <a:ext uri="{FF2B5EF4-FFF2-40B4-BE49-F238E27FC236}">
                <a16:creationId xmlns:a16="http://schemas.microsoft.com/office/drawing/2014/main" id="{6CAC9CDA-57B7-50C6-B053-4E6585DC7FED}"/>
              </a:ext>
            </a:extLst>
          </p:cNvPr>
          <p:cNvGrpSpPr/>
          <p:nvPr/>
        </p:nvGrpSpPr>
        <p:grpSpPr>
          <a:xfrm>
            <a:off x="3961063" y="1063228"/>
            <a:ext cx="5008431" cy="650100"/>
            <a:chOff x="3961063" y="1231575"/>
            <a:chExt cx="5008431" cy="650100"/>
          </a:xfrm>
        </p:grpSpPr>
        <p:sp>
          <p:nvSpPr>
            <p:cNvPr id="65" name="Google Shape;419;p18">
              <a:extLst>
                <a:ext uri="{FF2B5EF4-FFF2-40B4-BE49-F238E27FC236}">
                  <a16:creationId xmlns:a16="http://schemas.microsoft.com/office/drawing/2014/main" id="{3D651D8C-5C79-7665-6319-FCFB7AB4EA88}"/>
                </a:ext>
              </a:extLst>
            </p:cNvPr>
            <p:cNvSpPr/>
            <p:nvPr/>
          </p:nvSpPr>
          <p:spPr>
            <a:xfrm>
              <a:off x="5010149" y="1231575"/>
              <a:ext cx="3959345"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20;p18">
              <a:extLst>
                <a:ext uri="{FF2B5EF4-FFF2-40B4-BE49-F238E27FC236}">
                  <a16:creationId xmlns:a16="http://schemas.microsoft.com/office/drawing/2014/main" id="{11AEC0E2-C99A-6968-B1C7-07CA9F2B6477}"/>
                </a:ext>
              </a:extLst>
            </p:cNvPr>
            <p:cNvSpPr/>
            <p:nvPr/>
          </p:nvSpPr>
          <p:spPr>
            <a:xfrm>
              <a:off x="3961063" y="1324425"/>
              <a:ext cx="1462516"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421;p18">
            <a:extLst>
              <a:ext uri="{FF2B5EF4-FFF2-40B4-BE49-F238E27FC236}">
                <a16:creationId xmlns:a16="http://schemas.microsoft.com/office/drawing/2014/main" id="{54866D83-FE58-F509-490C-4D38D0D26033}"/>
              </a:ext>
            </a:extLst>
          </p:cNvPr>
          <p:cNvGrpSpPr/>
          <p:nvPr/>
        </p:nvGrpSpPr>
        <p:grpSpPr>
          <a:xfrm>
            <a:off x="4122280" y="1222378"/>
            <a:ext cx="4412143" cy="331813"/>
            <a:chOff x="4122280" y="1390725"/>
            <a:chExt cx="4412143" cy="331813"/>
          </a:xfrm>
        </p:grpSpPr>
        <p:sp>
          <p:nvSpPr>
            <p:cNvPr id="68" name="Google Shape;422;p18">
              <a:extLst>
                <a:ext uri="{FF2B5EF4-FFF2-40B4-BE49-F238E27FC236}">
                  <a16:creationId xmlns:a16="http://schemas.microsoft.com/office/drawing/2014/main" id="{31618C97-41D9-56C8-022A-8F7E02F40DC5}"/>
                </a:ext>
              </a:extLst>
            </p:cNvPr>
            <p:cNvSpPr txBox="1"/>
            <p:nvPr/>
          </p:nvSpPr>
          <p:spPr>
            <a:xfrm>
              <a:off x="5584796" y="1390738"/>
              <a:ext cx="2949627" cy="331800"/>
            </a:xfrm>
            <a:prstGeom prst="rect">
              <a:avLst/>
            </a:prstGeom>
            <a:noFill/>
            <a:ln>
              <a:noFill/>
            </a:ln>
          </p:spPr>
          <p:txBody>
            <a:bodyPr spcFirstLastPara="1" wrap="square" lIns="91425" tIns="91425" rIns="91425" bIns="91425" anchor="ctr" anchorCtr="0">
              <a:noAutofit/>
            </a:bodyPr>
            <a:lstStyle/>
            <a:p>
              <a:pPr algn="just"/>
              <a:r>
                <a:rPr lang="en-CA" sz="1400"/>
                <a:t>Used as a statistical analysis of market conditions</a:t>
              </a:r>
            </a:p>
          </p:txBody>
        </p:sp>
        <p:sp>
          <p:nvSpPr>
            <p:cNvPr id="69" name="Google Shape;423;p18">
              <a:extLst>
                <a:ext uri="{FF2B5EF4-FFF2-40B4-BE49-F238E27FC236}">
                  <a16:creationId xmlns:a16="http://schemas.microsoft.com/office/drawing/2014/main" id="{05F0C988-CD26-08F6-B4D7-A2C7B7B4C977}"/>
                </a:ext>
              </a:extLst>
            </p:cNvPr>
            <p:cNvSpPr txBox="1"/>
            <p:nvPr/>
          </p:nvSpPr>
          <p:spPr>
            <a:xfrm>
              <a:off x="4122280" y="1390725"/>
              <a:ext cx="1132107"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Usage</a:t>
              </a:r>
              <a:endParaRPr sz="1800" b="1">
                <a:solidFill>
                  <a:schemeClr val="lt1"/>
                </a:solidFill>
                <a:latin typeface="Fira Sans Extra Condensed"/>
                <a:ea typeface="Fira Sans Extra Condensed"/>
                <a:cs typeface="Fira Sans Extra Condensed"/>
                <a:sym typeface="Fira Sans Extra Condensed"/>
              </a:endParaRPr>
            </a:p>
          </p:txBody>
        </p:sp>
      </p:grpSp>
      <p:sp>
        <p:nvSpPr>
          <p:cNvPr id="70" name="Google Shape;424;p18">
            <a:extLst>
              <a:ext uri="{FF2B5EF4-FFF2-40B4-BE49-F238E27FC236}">
                <a16:creationId xmlns:a16="http://schemas.microsoft.com/office/drawing/2014/main" id="{F8ACE4D6-F5F2-346E-6CA2-A9048F2CCA79}"/>
              </a:ext>
            </a:extLst>
          </p:cNvPr>
          <p:cNvSpPr/>
          <p:nvPr/>
        </p:nvSpPr>
        <p:spPr>
          <a:xfrm>
            <a:off x="1924050" y="2193853"/>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sp>
      <p:sp>
        <p:nvSpPr>
          <p:cNvPr id="71" name="Google Shape;425;p18">
            <a:extLst>
              <a:ext uri="{FF2B5EF4-FFF2-40B4-BE49-F238E27FC236}">
                <a16:creationId xmlns:a16="http://schemas.microsoft.com/office/drawing/2014/main" id="{933B4DC9-E3D4-9776-978D-899F63DA1B96}"/>
              </a:ext>
            </a:extLst>
          </p:cNvPr>
          <p:cNvSpPr/>
          <p:nvPr/>
        </p:nvSpPr>
        <p:spPr>
          <a:xfrm>
            <a:off x="1952625" y="3165403"/>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sp>
      <p:grpSp>
        <p:nvGrpSpPr>
          <p:cNvPr id="72" name="Google Shape;426;p18">
            <a:extLst>
              <a:ext uri="{FF2B5EF4-FFF2-40B4-BE49-F238E27FC236}">
                <a16:creationId xmlns:a16="http://schemas.microsoft.com/office/drawing/2014/main" id="{5AA44EE2-543B-CC6E-A7A9-F9034DCA8D29}"/>
              </a:ext>
            </a:extLst>
          </p:cNvPr>
          <p:cNvGrpSpPr/>
          <p:nvPr/>
        </p:nvGrpSpPr>
        <p:grpSpPr>
          <a:xfrm>
            <a:off x="3961063" y="3069528"/>
            <a:ext cx="5008431" cy="650100"/>
            <a:chOff x="3961063" y="3237875"/>
            <a:chExt cx="4725887" cy="650100"/>
          </a:xfrm>
        </p:grpSpPr>
        <p:sp>
          <p:nvSpPr>
            <p:cNvPr id="73" name="Google Shape;427;p18">
              <a:extLst>
                <a:ext uri="{FF2B5EF4-FFF2-40B4-BE49-F238E27FC236}">
                  <a16:creationId xmlns:a16="http://schemas.microsoft.com/office/drawing/2014/main" id="{F4ABACFA-65B0-E1A4-ACF8-30B8D0D608F9}"/>
                </a:ext>
              </a:extLst>
            </p:cNvPr>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8;p18">
              <a:extLst>
                <a:ext uri="{FF2B5EF4-FFF2-40B4-BE49-F238E27FC236}">
                  <a16:creationId xmlns:a16="http://schemas.microsoft.com/office/drawing/2014/main" id="{798E1349-5339-F790-4046-43BC9D8BEEBF}"/>
                </a:ext>
              </a:extLst>
            </p:cNvPr>
            <p:cNvSpPr/>
            <p:nvPr/>
          </p:nvSpPr>
          <p:spPr>
            <a:xfrm>
              <a:off x="3961063" y="3330725"/>
              <a:ext cx="1462516"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429;p18">
            <a:extLst>
              <a:ext uri="{FF2B5EF4-FFF2-40B4-BE49-F238E27FC236}">
                <a16:creationId xmlns:a16="http://schemas.microsoft.com/office/drawing/2014/main" id="{B613AA70-7F46-3A73-449E-31FF2C3599B7}"/>
              </a:ext>
            </a:extLst>
          </p:cNvPr>
          <p:cNvGrpSpPr/>
          <p:nvPr/>
        </p:nvGrpSpPr>
        <p:grpSpPr>
          <a:xfrm>
            <a:off x="3978426" y="3228677"/>
            <a:ext cx="4914289" cy="331800"/>
            <a:chOff x="3978426" y="3397024"/>
            <a:chExt cx="4914289" cy="331800"/>
          </a:xfrm>
        </p:grpSpPr>
        <p:sp>
          <p:nvSpPr>
            <p:cNvPr id="76" name="Google Shape;430;p18">
              <a:extLst>
                <a:ext uri="{FF2B5EF4-FFF2-40B4-BE49-F238E27FC236}">
                  <a16:creationId xmlns:a16="http://schemas.microsoft.com/office/drawing/2014/main" id="{2562E62C-AB82-2023-1DDC-DBFDC03B4920}"/>
                </a:ext>
              </a:extLst>
            </p:cNvPr>
            <p:cNvSpPr txBox="1"/>
            <p:nvPr/>
          </p:nvSpPr>
          <p:spPr>
            <a:xfrm>
              <a:off x="5490591" y="3397024"/>
              <a:ext cx="3402124" cy="331800"/>
            </a:xfrm>
            <a:prstGeom prst="rect">
              <a:avLst/>
            </a:prstGeom>
            <a:noFill/>
            <a:ln>
              <a:noFill/>
            </a:ln>
          </p:spPr>
          <p:txBody>
            <a:bodyPr spcFirstLastPara="1" wrap="square" lIns="91425" tIns="91425" rIns="91425" bIns="91425" anchor="ctr" anchorCtr="0">
              <a:noAutofit/>
            </a:bodyPr>
            <a:lstStyle/>
            <a:p>
              <a:pPr algn="just"/>
              <a:r>
                <a:rPr lang="en-CA" sz="1400"/>
                <a:t>Greater the deviation from mean, higher the probability that the next movement will be closer to the mean</a:t>
              </a:r>
            </a:p>
          </p:txBody>
        </p:sp>
        <p:sp>
          <p:nvSpPr>
            <p:cNvPr id="77" name="Google Shape;431;p18">
              <a:extLst>
                <a:ext uri="{FF2B5EF4-FFF2-40B4-BE49-F238E27FC236}">
                  <a16:creationId xmlns:a16="http://schemas.microsoft.com/office/drawing/2014/main" id="{815E2E69-61D6-5593-F22A-199484A6D7AB}"/>
                </a:ext>
              </a:extLst>
            </p:cNvPr>
            <p:cNvSpPr txBox="1"/>
            <p:nvPr/>
          </p:nvSpPr>
          <p:spPr>
            <a:xfrm>
              <a:off x="3978426" y="3397024"/>
              <a:ext cx="146251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Fundamentals</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78" name="Google Shape;432;p18">
            <a:extLst>
              <a:ext uri="{FF2B5EF4-FFF2-40B4-BE49-F238E27FC236}">
                <a16:creationId xmlns:a16="http://schemas.microsoft.com/office/drawing/2014/main" id="{CF8594EA-CC4D-467E-218B-71FBC3593951}"/>
              </a:ext>
            </a:extLst>
          </p:cNvPr>
          <p:cNvGrpSpPr/>
          <p:nvPr/>
        </p:nvGrpSpPr>
        <p:grpSpPr>
          <a:xfrm>
            <a:off x="3961063" y="2066378"/>
            <a:ext cx="5008433" cy="650100"/>
            <a:chOff x="3961063" y="2234725"/>
            <a:chExt cx="5008433" cy="650100"/>
          </a:xfrm>
        </p:grpSpPr>
        <p:sp>
          <p:nvSpPr>
            <p:cNvPr id="79" name="Google Shape;433;p18">
              <a:extLst>
                <a:ext uri="{FF2B5EF4-FFF2-40B4-BE49-F238E27FC236}">
                  <a16:creationId xmlns:a16="http://schemas.microsoft.com/office/drawing/2014/main" id="{5AE177CB-4EBC-B4DC-AC5F-9CE1A12D2A7B}"/>
                </a:ext>
              </a:extLst>
            </p:cNvPr>
            <p:cNvSpPr/>
            <p:nvPr/>
          </p:nvSpPr>
          <p:spPr>
            <a:xfrm>
              <a:off x="5010150" y="2234725"/>
              <a:ext cx="3959346"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34;p18">
              <a:extLst>
                <a:ext uri="{FF2B5EF4-FFF2-40B4-BE49-F238E27FC236}">
                  <a16:creationId xmlns:a16="http://schemas.microsoft.com/office/drawing/2014/main" id="{FCDBC750-84E9-DF37-34CE-AA7B9CBE988C}"/>
                </a:ext>
              </a:extLst>
            </p:cNvPr>
            <p:cNvSpPr/>
            <p:nvPr/>
          </p:nvSpPr>
          <p:spPr>
            <a:xfrm>
              <a:off x="3961063" y="2327575"/>
              <a:ext cx="1462516"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435;p18">
            <a:extLst>
              <a:ext uri="{FF2B5EF4-FFF2-40B4-BE49-F238E27FC236}">
                <a16:creationId xmlns:a16="http://schemas.microsoft.com/office/drawing/2014/main" id="{92558E46-089F-8985-979D-E7D1DDF6B54E}"/>
              </a:ext>
            </a:extLst>
          </p:cNvPr>
          <p:cNvGrpSpPr/>
          <p:nvPr/>
        </p:nvGrpSpPr>
        <p:grpSpPr>
          <a:xfrm>
            <a:off x="4134997" y="2225528"/>
            <a:ext cx="4757718" cy="331806"/>
            <a:chOff x="4134997" y="2393875"/>
            <a:chExt cx="4757718" cy="331806"/>
          </a:xfrm>
        </p:grpSpPr>
        <p:sp>
          <p:nvSpPr>
            <p:cNvPr id="82" name="Google Shape;436;p18">
              <a:extLst>
                <a:ext uri="{FF2B5EF4-FFF2-40B4-BE49-F238E27FC236}">
                  <a16:creationId xmlns:a16="http://schemas.microsoft.com/office/drawing/2014/main" id="{5B5334D4-F873-E20F-014E-79D5A572964A}"/>
                </a:ext>
              </a:extLst>
            </p:cNvPr>
            <p:cNvSpPr txBox="1"/>
            <p:nvPr/>
          </p:nvSpPr>
          <p:spPr>
            <a:xfrm>
              <a:off x="5584796" y="2393881"/>
              <a:ext cx="3307919" cy="331800"/>
            </a:xfrm>
            <a:prstGeom prst="rect">
              <a:avLst/>
            </a:prstGeom>
            <a:noFill/>
            <a:ln>
              <a:noFill/>
            </a:ln>
          </p:spPr>
          <p:txBody>
            <a:bodyPr spcFirstLastPara="1" wrap="square" lIns="91425" tIns="91425" rIns="91425" bIns="91425" anchor="ctr" anchorCtr="0">
              <a:noAutofit/>
            </a:bodyPr>
            <a:lstStyle/>
            <a:p>
              <a:pPr algn="just"/>
              <a:r>
                <a:rPr lang="en-CA" sz="1400"/>
                <a:t>Asset prices and historical returns gradually move towards the long-term mean</a:t>
              </a:r>
            </a:p>
          </p:txBody>
        </p:sp>
        <p:sp>
          <p:nvSpPr>
            <p:cNvPr id="83" name="Google Shape;437;p18">
              <a:extLst>
                <a:ext uri="{FF2B5EF4-FFF2-40B4-BE49-F238E27FC236}">
                  <a16:creationId xmlns:a16="http://schemas.microsoft.com/office/drawing/2014/main" id="{17CD3110-2855-0FF9-2FD8-8D2C524621B6}"/>
                </a:ext>
              </a:extLst>
            </p:cNvPr>
            <p:cNvSpPr txBox="1"/>
            <p:nvPr/>
          </p:nvSpPr>
          <p:spPr>
            <a:xfrm>
              <a:off x="4134997" y="2393875"/>
              <a:ext cx="1199947"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Strategy</a:t>
              </a:r>
              <a:endParaRPr sz="1800" b="1">
                <a:solidFill>
                  <a:schemeClr val="lt1"/>
                </a:solidFill>
                <a:latin typeface="Fira Sans Extra Condensed"/>
                <a:ea typeface="Fira Sans Extra Condensed"/>
                <a:cs typeface="Fira Sans Extra Condensed"/>
                <a:sym typeface="Fira Sans Extra Condensed"/>
              </a:endParaRPr>
            </a:p>
          </p:txBody>
        </p:sp>
      </p:grpSp>
      <p:sp>
        <p:nvSpPr>
          <p:cNvPr id="84" name="Google Shape;438;p18">
            <a:extLst>
              <a:ext uri="{FF2B5EF4-FFF2-40B4-BE49-F238E27FC236}">
                <a16:creationId xmlns:a16="http://schemas.microsoft.com/office/drawing/2014/main" id="{17E28F79-5D0A-163C-EF83-5F246C9F03D4}"/>
              </a:ext>
            </a:extLst>
          </p:cNvPr>
          <p:cNvSpPr/>
          <p:nvPr/>
        </p:nvSpPr>
        <p:spPr>
          <a:xfrm>
            <a:off x="1947875" y="3451153"/>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sp>
      <p:grpSp>
        <p:nvGrpSpPr>
          <p:cNvPr id="85" name="Google Shape;439;p18">
            <a:extLst>
              <a:ext uri="{FF2B5EF4-FFF2-40B4-BE49-F238E27FC236}">
                <a16:creationId xmlns:a16="http://schemas.microsoft.com/office/drawing/2014/main" id="{3E6D6ACF-C610-56F8-7A17-569853386869}"/>
              </a:ext>
            </a:extLst>
          </p:cNvPr>
          <p:cNvGrpSpPr/>
          <p:nvPr/>
        </p:nvGrpSpPr>
        <p:grpSpPr>
          <a:xfrm>
            <a:off x="3961063" y="4072678"/>
            <a:ext cx="5008431" cy="650100"/>
            <a:chOff x="3961063" y="4241025"/>
            <a:chExt cx="5008431" cy="650100"/>
          </a:xfrm>
        </p:grpSpPr>
        <p:sp>
          <p:nvSpPr>
            <p:cNvPr id="86" name="Google Shape;440;p18">
              <a:extLst>
                <a:ext uri="{FF2B5EF4-FFF2-40B4-BE49-F238E27FC236}">
                  <a16:creationId xmlns:a16="http://schemas.microsoft.com/office/drawing/2014/main" id="{D27559F7-1FF6-DA3E-315D-65E5816C77D6}"/>
                </a:ext>
              </a:extLst>
            </p:cNvPr>
            <p:cNvSpPr/>
            <p:nvPr/>
          </p:nvSpPr>
          <p:spPr>
            <a:xfrm>
              <a:off x="5010150" y="4241025"/>
              <a:ext cx="3959344"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41;p18">
              <a:extLst>
                <a:ext uri="{FF2B5EF4-FFF2-40B4-BE49-F238E27FC236}">
                  <a16:creationId xmlns:a16="http://schemas.microsoft.com/office/drawing/2014/main" id="{8E387AAD-02E3-5DC1-12CB-13E99D39ED7B}"/>
                </a:ext>
              </a:extLst>
            </p:cNvPr>
            <p:cNvSpPr/>
            <p:nvPr/>
          </p:nvSpPr>
          <p:spPr>
            <a:xfrm>
              <a:off x="3961063" y="4333875"/>
              <a:ext cx="1462516"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442;p18">
            <a:extLst>
              <a:ext uri="{FF2B5EF4-FFF2-40B4-BE49-F238E27FC236}">
                <a16:creationId xmlns:a16="http://schemas.microsoft.com/office/drawing/2014/main" id="{158D9A97-3DFE-3F48-7C59-CC0DAF8A0013}"/>
              </a:ext>
            </a:extLst>
          </p:cNvPr>
          <p:cNvGrpSpPr/>
          <p:nvPr/>
        </p:nvGrpSpPr>
        <p:grpSpPr>
          <a:xfrm>
            <a:off x="4122280" y="4231820"/>
            <a:ext cx="4770435" cy="331808"/>
            <a:chOff x="4122280" y="4400167"/>
            <a:chExt cx="4770435" cy="331808"/>
          </a:xfrm>
        </p:grpSpPr>
        <p:sp>
          <p:nvSpPr>
            <p:cNvPr id="89" name="Google Shape;443;p18">
              <a:extLst>
                <a:ext uri="{FF2B5EF4-FFF2-40B4-BE49-F238E27FC236}">
                  <a16:creationId xmlns:a16="http://schemas.microsoft.com/office/drawing/2014/main" id="{CDD4B3D9-6F7A-045D-93C6-F3A3BEC5632C}"/>
                </a:ext>
              </a:extLst>
            </p:cNvPr>
            <p:cNvSpPr txBox="1"/>
            <p:nvPr/>
          </p:nvSpPr>
          <p:spPr>
            <a:xfrm>
              <a:off x="5440942" y="4400167"/>
              <a:ext cx="3451773" cy="331800"/>
            </a:xfrm>
            <a:prstGeom prst="rect">
              <a:avLst/>
            </a:prstGeom>
            <a:noFill/>
            <a:ln>
              <a:noFill/>
            </a:ln>
          </p:spPr>
          <p:txBody>
            <a:bodyPr spcFirstLastPara="1" wrap="square" lIns="91425" tIns="91425" rIns="91425" bIns="91425" anchor="ctr" anchorCtr="0">
              <a:noAutofit/>
            </a:bodyPr>
            <a:lstStyle/>
            <a:p>
              <a:pPr algn="just"/>
              <a:r>
                <a:rPr lang="en-CA" sz="1400"/>
                <a:t>Profitable trade when there’s a significant deviation from the historical correlation between two shares</a:t>
              </a:r>
            </a:p>
          </p:txBody>
        </p:sp>
        <p:sp>
          <p:nvSpPr>
            <p:cNvPr id="90" name="Google Shape;444;p18">
              <a:extLst>
                <a:ext uri="{FF2B5EF4-FFF2-40B4-BE49-F238E27FC236}">
                  <a16:creationId xmlns:a16="http://schemas.microsoft.com/office/drawing/2014/main" id="{812FC0B0-23A8-DEE8-A23E-D64D5AEFDCF0}"/>
                </a:ext>
              </a:extLst>
            </p:cNvPr>
            <p:cNvSpPr txBox="1"/>
            <p:nvPr/>
          </p:nvSpPr>
          <p:spPr>
            <a:xfrm>
              <a:off x="4122280" y="4400175"/>
              <a:ext cx="123740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Assumption</a:t>
              </a:r>
              <a:endParaRPr sz="1800" b="1">
                <a:solidFill>
                  <a:schemeClr val="lt1"/>
                </a:solidFill>
                <a:latin typeface="Fira Sans Extra Condensed"/>
                <a:ea typeface="Fira Sans Extra Condensed"/>
                <a:cs typeface="Fira Sans Extra Condensed"/>
                <a:sym typeface="Fira Sans Extra Condensed"/>
              </a:endParaRPr>
            </a:p>
          </p:txBody>
        </p:sp>
      </p:grpSp>
      <p:pic>
        <p:nvPicPr>
          <p:cNvPr id="178" name="Picture 177" descr="Chart, histogram&#10;&#10;Description automatically generated">
            <a:extLst>
              <a:ext uri="{FF2B5EF4-FFF2-40B4-BE49-F238E27FC236}">
                <a16:creationId xmlns:a16="http://schemas.microsoft.com/office/drawing/2014/main" id="{E20D0FAF-D68D-25C6-98BC-8C13E04EC6EA}"/>
              </a:ext>
            </a:extLst>
          </p:cNvPr>
          <p:cNvPicPr>
            <a:picLocks noChangeAspect="1"/>
          </p:cNvPicPr>
          <p:nvPr/>
        </p:nvPicPr>
        <p:blipFill rotWithShape="1">
          <a:blip r:embed="rId3">
            <a:extLst>
              <a:ext uri="{28A0092B-C50C-407E-A947-70E740481C1C}">
                <a14:useLocalDpi xmlns:a14="http://schemas.microsoft.com/office/drawing/2010/main" val="0"/>
              </a:ext>
            </a:extLst>
          </a:blip>
          <a:srcRect t="12621" b="16890"/>
          <a:stretch/>
        </p:blipFill>
        <p:spPr>
          <a:xfrm>
            <a:off x="622084" y="2193853"/>
            <a:ext cx="2596925" cy="1784011"/>
          </a:xfrm>
          <a:prstGeom prst="rect">
            <a:avLst/>
          </a:prstGeom>
        </p:spPr>
      </p:pic>
    </p:spTree>
    <p:extLst>
      <p:ext uri="{BB962C8B-B14F-4D97-AF65-F5344CB8AC3E}">
        <p14:creationId xmlns:p14="http://schemas.microsoft.com/office/powerpoint/2010/main" val="381005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oogle Shape;1017;p27">
            <a:extLst>
              <a:ext uri="{FF2B5EF4-FFF2-40B4-BE49-F238E27FC236}">
                <a16:creationId xmlns:a16="http://schemas.microsoft.com/office/drawing/2014/main" id="{BF22CDA7-2EBC-D792-A3E1-1A373AC756F0}"/>
              </a:ext>
            </a:extLst>
          </p:cNvPr>
          <p:cNvCxnSpPr>
            <a:cxnSpLocks/>
            <a:stCxn id="4" idx="1"/>
          </p:cNvCxnSpPr>
          <p:nvPr/>
        </p:nvCxnSpPr>
        <p:spPr>
          <a:xfrm flipH="1">
            <a:off x="3074100" y="3329710"/>
            <a:ext cx="528000" cy="600"/>
          </a:xfrm>
          <a:prstGeom prst="bentConnector3">
            <a:avLst>
              <a:gd name="adj1" fmla="val 50008"/>
            </a:avLst>
          </a:prstGeom>
          <a:noFill/>
          <a:ln w="9525" cap="flat" cmpd="sng">
            <a:solidFill>
              <a:schemeClr val="dk2"/>
            </a:solidFill>
            <a:prstDash val="solid"/>
            <a:round/>
            <a:headEnd type="none" w="med" len="med"/>
            <a:tailEnd type="none" w="med" len="med"/>
          </a:ln>
        </p:spPr>
      </p:cxnSp>
      <p:sp>
        <p:nvSpPr>
          <p:cNvPr id="85" name="Rounded Rectangle 84">
            <a:extLst>
              <a:ext uri="{FF2B5EF4-FFF2-40B4-BE49-F238E27FC236}">
                <a16:creationId xmlns:a16="http://schemas.microsoft.com/office/drawing/2014/main" id="{35353D33-3621-F013-F832-8C73067C0098}"/>
              </a:ext>
            </a:extLst>
          </p:cNvPr>
          <p:cNvSpPr/>
          <p:nvPr/>
        </p:nvSpPr>
        <p:spPr>
          <a:xfrm>
            <a:off x="6123277" y="1294504"/>
            <a:ext cx="2601110" cy="1237687"/>
          </a:xfrm>
          <a:prstGeom prst="roundRect">
            <a:avLst/>
          </a:prstGeom>
          <a:solidFill>
            <a:srgbClr val="FCF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ounded Rectangle 83">
            <a:extLst>
              <a:ext uri="{FF2B5EF4-FFF2-40B4-BE49-F238E27FC236}">
                <a16:creationId xmlns:a16="http://schemas.microsoft.com/office/drawing/2014/main" id="{A1BA18C8-E611-12D3-F8C7-11FE6ACA27E7}"/>
              </a:ext>
            </a:extLst>
          </p:cNvPr>
          <p:cNvSpPr/>
          <p:nvPr/>
        </p:nvSpPr>
        <p:spPr>
          <a:xfrm>
            <a:off x="532462" y="2856485"/>
            <a:ext cx="2601110" cy="1237687"/>
          </a:xfrm>
          <a:prstGeom prst="roundRect">
            <a:avLst/>
          </a:prstGeom>
          <a:solidFill>
            <a:srgbClr val="DFC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Rounded Rectangle 81">
            <a:extLst>
              <a:ext uri="{FF2B5EF4-FFF2-40B4-BE49-F238E27FC236}">
                <a16:creationId xmlns:a16="http://schemas.microsoft.com/office/drawing/2014/main" id="{14000719-0D8D-BA67-4B33-BB086611C9CA}"/>
              </a:ext>
            </a:extLst>
          </p:cNvPr>
          <p:cNvSpPr/>
          <p:nvPr/>
        </p:nvSpPr>
        <p:spPr>
          <a:xfrm>
            <a:off x="494361" y="1276765"/>
            <a:ext cx="2601110" cy="1237687"/>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Subset of statistical arbitrage</a:t>
            </a:r>
            <a:endParaRPr lang="en-CA" dirty="0">
              <a:solidFill>
                <a:schemeClr val="tx1"/>
              </a:solidFill>
              <a:latin typeface="Roboto"/>
              <a:ea typeface="Roboto"/>
              <a:cs typeface="Roboto"/>
              <a:sym typeface="Roboto"/>
            </a:endParaRPr>
          </a:p>
          <a:p>
            <a:pPr algn="ctr"/>
            <a:endParaRPr lang="en-US" dirty="0">
              <a:solidFill>
                <a:schemeClr val="tx1"/>
              </a:solidFill>
            </a:endParaRPr>
          </a:p>
        </p:txBody>
      </p:sp>
      <p:sp>
        <p:nvSpPr>
          <p:cNvPr id="7" name="Title 1">
            <a:extLst>
              <a:ext uri="{FF2B5EF4-FFF2-40B4-BE49-F238E27FC236}">
                <a16:creationId xmlns:a16="http://schemas.microsoft.com/office/drawing/2014/main" id="{D2AFE844-92EC-9092-6084-40157BA546D2}"/>
              </a:ext>
            </a:extLst>
          </p:cNvPr>
          <p:cNvSpPr txBox="1">
            <a:spLocks/>
          </p:cNvSpPr>
          <p:nvPr/>
        </p:nvSpPr>
        <p:spPr>
          <a:xfrm>
            <a:off x="1288472" y="209401"/>
            <a:ext cx="7730837"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200" kern="1200" baseline="0">
                <a:solidFill>
                  <a:schemeClr val="tx1"/>
                </a:solidFill>
                <a:latin typeface="+mn-lt"/>
                <a:ea typeface="+mj-ea"/>
                <a:cs typeface="+mj-cs"/>
              </a:defRPr>
            </a:lvl1pPr>
          </a:lstStyle>
          <a:p>
            <a:r>
              <a:rPr lang="en-US" sz="4000" dirty="0"/>
              <a:t>Mean Reversion : Pairs Trading</a:t>
            </a:r>
            <a:endParaRPr lang="en-CA" sz="4000" dirty="0"/>
          </a:p>
        </p:txBody>
      </p:sp>
      <p:sp>
        <p:nvSpPr>
          <p:cNvPr id="4" name="Google Shape;1004;p27">
            <a:extLst>
              <a:ext uri="{FF2B5EF4-FFF2-40B4-BE49-F238E27FC236}">
                <a16:creationId xmlns:a16="http://schemas.microsoft.com/office/drawing/2014/main" id="{AAA437B1-D0AE-28EF-7DF7-6F669132077B}"/>
              </a:ext>
            </a:extLst>
          </p:cNvPr>
          <p:cNvSpPr/>
          <p:nvPr/>
        </p:nvSpPr>
        <p:spPr>
          <a:xfrm>
            <a:off x="3602100" y="2811460"/>
            <a:ext cx="1939800" cy="1036500"/>
          </a:xfrm>
          <a:prstGeom prst="roundRect">
            <a:avLst>
              <a:gd name="adj" fmla="val 208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12;p27">
            <a:extLst>
              <a:ext uri="{FF2B5EF4-FFF2-40B4-BE49-F238E27FC236}">
                <a16:creationId xmlns:a16="http://schemas.microsoft.com/office/drawing/2014/main" id="{D46380EA-595B-7D4B-5E49-71C9A5668389}"/>
              </a:ext>
            </a:extLst>
          </p:cNvPr>
          <p:cNvSpPr txBox="1"/>
          <p:nvPr/>
        </p:nvSpPr>
        <p:spPr>
          <a:xfrm>
            <a:off x="3686100" y="3027410"/>
            <a:ext cx="1771800" cy="6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Opportunities of machine learning</a:t>
            </a:r>
            <a:endParaRPr sz="1800" b="1">
              <a:solidFill>
                <a:srgbClr val="000000"/>
              </a:solidFill>
              <a:latin typeface="Fira Sans Extra Condensed"/>
              <a:ea typeface="Fira Sans Extra Condensed"/>
              <a:cs typeface="Fira Sans Extra Condensed"/>
              <a:sym typeface="Fira Sans Extra Condensed"/>
            </a:endParaRPr>
          </a:p>
        </p:txBody>
      </p:sp>
      <p:cxnSp>
        <p:nvCxnSpPr>
          <p:cNvPr id="14" name="Google Shape;1013;p27">
            <a:extLst>
              <a:ext uri="{FF2B5EF4-FFF2-40B4-BE49-F238E27FC236}">
                <a16:creationId xmlns:a16="http://schemas.microsoft.com/office/drawing/2014/main" id="{21DB8D39-7B01-8BC0-43DA-2C98818DC232}"/>
              </a:ext>
            </a:extLst>
          </p:cNvPr>
          <p:cNvCxnSpPr>
            <a:cxnSpLocks/>
            <a:endCxn id="4" idx="0"/>
          </p:cNvCxnSpPr>
          <p:nvPr/>
        </p:nvCxnSpPr>
        <p:spPr>
          <a:xfrm>
            <a:off x="3074100" y="2000787"/>
            <a:ext cx="1497900" cy="810600"/>
          </a:xfrm>
          <a:prstGeom prst="bentConnector2">
            <a:avLst/>
          </a:prstGeom>
          <a:noFill/>
          <a:ln w="9525" cap="flat" cmpd="sng">
            <a:solidFill>
              <a:schemeClr val="dk2"/>
            </a:solidFill>
            <a:prstDash val="solid"/>
            <a:round/>
            <a:headEnd type="none" w="med" len="med"/>
            <a:tailEnd type="none" w="med" len="med"/>
          </a:ln>
        </p:spPr>
      </p:cxnSp>
      <p:cxnSp>
        <p:nvCxnSpPr>
          <p:cNvPr id="15" name="Google Shape;1014;p27">
            <a:extLst>
              <a:ext uri="{FF2B5EF4-FFF2-40B4-BE49-F238E27FC236}">
                <a16:creationId xmlns:a16="http://schemas.microsoft.com/office/drawing/2014/main" id="{C135CB7F-475E-BB06-14B9-18724B334520}"/>
              </a:ext>
            </a:extLst>
          </p:cNvPr>
          <p:cNvCxnSpPr>
            <a:cxnSpLocks/>
            <a:stCxn id="4" idx="0"/>
          </p:cNvCxnSpPr>
          <p:nvPr/>
        </p:nvCxnSpPr>
        <p:spPr>
          <a:xfrm rot="-5400000">
            <a:off x="4932300" y="1640560"/>
            <a:ext cx="810600" cy="1531200"/>
          </a:xfrm>
          <a:prstGeom prst="bentConnector2">
            <a:avLst/>
          </a:prstGeom>
          <a:noFill/>
          <a:ln w="9525" cap="flat" cmpd="sng">
            <a:solidFill>
              <a:schemeClr val="dk2"/>
            </a:solidFill>
            <a:prstDash val="solid"/>
            <a:round/>
            <a:headEnd type="none" w="med" len="med"/>
            <a:tailEnd type="none" w="med" len="med"/>
          </a:ln>
        </p:spPr>
      </p:cxnSp>
      <p:cxnSp>
        <p:nvCxnSpPr>
          <p:cNvPr id="19" name="Google Shape;1018;p27">
            <a:extLst>
              <a:ext uri="{FF2B5EF4-FFF2-40B4-BE49-F238E27FC236}">
                <a16:creationId xmlns:a16="http://schemas.microsoft.com/office/drawing/2014/main" id="{BA28A4C8-39D8-5DAC-5BC2-B829DEA8BC1D}"/>
              </a:ext>
            </a:extLst>
          </p:cNvPr>
          <p:cNvCxnSpPr>
            <a:cxnSpLocks/>
            <a:stCxn id="4" idx="3"/>
          </p:cNvCxnSpPr>
          <p:nvPr/>
        </p:nvCxnSpPr>
        <p:spPr>
          <a:xfrm>
            <a:off x="5541900" y="3329710"/>
            <a:ext cx="561300" cy="600"/>
          </a:xfrm>
          <a:prstGeom prst="bentConnector3">
            <a:avLst>
              <a:gd name="adj1" fmla="val 50011"/>
            </a:avLst>
          </a:prstGeom>
          <a:noFill/>
          <a:ln w="9525" cap="flat" cmpd="sng">
            <a:solidFill>
              <a:schemeClr val="dk2"/>
            </a:solidFill>
            <a:prstDash val="solid"/>
            <a:round/>
            <a:headEnd type="none" w="med" len="med"/>
            <a:tailEnd type="none" w="med" len="med"/>
          </a:ln>
        </p:spPr>
      </p:cxnSp>
      <p:grpSp>
        <p:nvGrpSpPr>
          <p:cNvPr id="50" name="Google Shape;1049;p27">
            <a:extLst>
              <a:ext uri="{FF2B5EF4-FFF2-40B4-BE49-F238E27FC236}">
                <a16:creationId xmlns:a16="http://schemas.microsoft.com/office/drawing/2014/main" id="{03016004-912E-0A96-D997-219F19A21135}"/>
              </a:ext>
            </a:extLst>
          </p:cNvPr>
          <p:cNvGrpSpPr/>
          <p:nvPr/>
        </p:nvGrpSpPr>
        <p:grpSpPr>
          <a:xfrm>
            <a:off x="442200" y="880563"/>
            <a:ext cx="2873575" cy="1184108"/>
            <a:chOff x="444525" y="464003"/>
            <a:chExt cx="2873575" cy="1184108"/>
          </a:xfrm>
        </p:grpSpPr>
        <p:sp>
          <p:nvSpPr>
            <p:cNvPr id="54" name="Google Shape;1052;p27">
              <a:extLst>
                <a:ext uri="{FF2B5EF4-FFF2-40B4-BE49-F238E27FC236}">
                  <a16:creationId xmlns:a16="http://schemas.microsoft.com/office/drawing/2014/main" id="{9F2065E9-B004-7C5A-22F9-424829341078}"/>
                </a:ext>
              </a:extLst>
            </p:cNvPr>
            <p:cNvSpPr txBox="1"/>
            <p:nvPr/>
          </p:nvSpPr>
          <p:spPr>
            <a:xfrm>
              <a:off x="444525" y="464003"/>
              <a:ext cx="1981200" cy="1184108"/>
            </a:xfrm>
            <a:prstGeom prst="rect">
              <a:avLst/>
            </a:prstGeom>
            <a:noFill/>
            <a:ln>
              <a:noFill/>
            </a:ln>
          </p:spPr>
          <p:txBody>
            <a:bodyPr spcFirstLastPara="1" wrap="square" lIns="91425" tIns="91425" rIns="91425" bIns="91425" anchor="ctr" anchorCtr="0">
              <a:noAutofit/>
            </a:bodyPr>
            <a:lstStyle/>
            <a:p>
              <a:pPr lvl="0"/>
              <a:endParaRPr dirty="0">
                <a:latin typeface="Roboto"/>
                <a:ea typeface="Roboto"/>
                <a:cs typeface="Roboto"/>
                <a:sym typeface="Roboto"/>
              </a:endParaRPr>
            </a:p>
          </p:txBody>
        </p:sp>
        <p:sp>
          <p:nvSpPr>
            <p:cNvPr id="52" name="Google Shape;1053;p27">
              <a:extLst>
                <a:ext uri="{FF2B5EF4-FFF2-40B4-BE49-F238E27FC236}">
                  <a16:creationId xmlns:a16="http://schemas.microsoft.com/office/drawing/2014/main" id="{97818DB5-401D-5E62-0BB6-BFE5E8518B83}"/>
                </a:ext>
              </a:extLst>
            </p:cNvPr>
            <p:cNvSpPr/>
            <p:nvPr/>
          </p:nvSpPr>
          <p:spPr>
            <a:xfrm>
              <a:off x="2798500" y="923762"/>
              <a:ext cx="519600" cy="51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01</a:t>
              </a:r>
              <a:endParaRPr sz="1200" b="1">
                <a:solidFill>
                  <a:schemeClr val="lt1"/>
                </a:solidFill>
                <a:latin typeface="Fira Sans Extra Condensed"/>
                <a:ea typeface="Fira Sans Extra Condensed"/>
                <a:cs typeface="Fira Sans Extra Condensed"/>
                <a:sym typeface="Fira Sans Extra Condensed"/>
              </a:endParaRPr>
            </a:p>
          </p:txBody>
        </p:sp>
      </p:grpSp>
      <p:sp>
        <p:nvSpPr>
          <p:cNvPr id="67" name="Google Shape;1068;p27">
            <a:extLst>
              <a:ext uri="{FF2B5EF4-FFF2-40B4-BE49-F238E27FC236}">
                <a16:creationId xmlns:a16="http://schemas.microsoft.com/office/drawing/2014/main" id="{E5A03A27-053D-8452-657F-1C9E401506D9}"/>
              </a:ext>
            </a:extLst>
          </p:cNvPr>
          <p:cNvSpPr/>
          <p:nvPr/>
        </p:nvSpPr>
        <p:spPr>
          <a:xfrm>
            <a:off x="5823563" y="1340322"/>
            <a:ext cx="599429" cy="519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02</a:t>
            </a:r>
            <a:endParaRPr sz="1200" b="1">
              <a:solidFill>
                <a:schemeClr val="lt1"/>
              </a:solidFill>
              <a:latin typeface="Fira Sans Extra Condensed"/>
              <a:ea typeface="Fira Sans Extra Condensed"/>
              <a:cs typeface="Fira Sans Extra Condensed"/>
              <a:sym typeface="Fira Sans Extra Condensed"/>
            </a:endParaRPr>
          </a:p>
        </p:txBody>
      </p:sp>
      <p:pic>
        <p:nvPicPr>
          <p:cNvPr id="1026" name="Picture 2" descr="What Is Pairs Trading? Introduction Guide for Beginners">
            <a:extLst>
              <a:ext uri="{FF2B5EF4-FFF2-40B4-BE49-F238E27FC236}">
                <a16:creationId xmlns:a16="http://schemas.microsoft.com/office/drawing/2014/main" id="{805288E5-D22C-0B81-8877-5EE4FCDD96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19" r="14640"/>
          <a:stretch/>
        </p:blipFill>
        <p:spPr bwMode="auto">
          <a:xfrm>
            <a:off x="3714258" y="2878714"/>
            <a:ext cx="1640062" cy="894241"/>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9CBC35D2-57DF-0D53-AB4F-B27CEFD5AC91}"/>
              </a:ext>
            </a:extLst>
          </p:cNvPr>
          <p:cNvSpPr txBox="1"/>
          <p:nvPr/>
        </p:nvSpPr>
        <p:spPr>
          <a:xfrm>
            <a:off x="6389524" y="1314123"/>
            <a:ext cx="1939801" cy="1200329"/>
          </a:xfrm>
          <a:prstGeom prst="rect">
            <a:avLst/>
          </a:prstGeom>
          <a:noFill/>
        </p:spPr>
        <p:txBody>
          <a:bodyPr wrap="square">
            <a:spAutoFit/>
          </a:bodyPr>
          <a:lstStyle/>
          <a:p>
            <a:pPr algn="r"/>
            <a:r>
              <a:rPr lang="en-CA" dirty="0">
                <a:solidFill>
                  <a:schemeClr val="tx1"/>
                </a:solidFill>
              </a:rPr>
              <a:t>Takes advantage of the mispricing between two co-moving assets</a:t>
            </a:r>
          </a:p>
        </p:txBody>
      </p:sp>
      <p:sp>
        <p:nvSpPr>
          <p:cNvPr id="89" name="TextBox 88">
            <a:extLst>
              <a:ext uri="{FF2B5EF4-FFF2-40B4-BE49-F238E27FC236}">
                <a16:creationId xmlns:a16="http://schemas.microsoft.com/office/drawing/2014/main" id="{861B312A-88A6-487A-6D3B-63EB59E55129}"/>
              </a:ext>
            </a:extLst>
          </p:cNvPr>
          <p:cNvSpPr txBox="1"/>
          <p:nvPr/>
        </p:nvSpPr>
        <p:spPr>
          <a:xfrm>
            <a:off x="532462" y="3036600"/>
            <a:ext cx="2751511" cy="923330"/>
          </a:xfrm>
          <a:prstGeom prst="rect">
            <a:avLst/>
          </a:prstGeom>
          <a:noFill/>
        </p:spPr>
        <p:txBody>
          <a:bodyPr wrap="square">
            <a:spAutoFit/>
          </a:bodyPr>
          <a:lstStyle/>
          <a:p>
            <a:r>
              <a:rPr lang="en-CA" dirty="0"/>
              <a:t>S</a:t>
            </a:r>
            <a:r>
              <a:rPr lang="en-CA" sz="1800" dirty="0"/>
              <a:t>trategy involves betting that relationships will hold and prices will converge</a:t>
            </a:r>
          </a:p>
        </p:txBody>
      </p:sp>
      <p:sp>
        <p:nvSpPr>
          <p:cNvPr id="57" name="Google Shape;1058;p27">
            <a:extLst>
              <a:ext uri="{FF2B5EF4-FFF2-40B4-BE49-F238E27FC236}">
                <a16:creationId xmlns:a16="http://schemas.microsoft.com/office/drawing/2014/main" id="{AD200674-AF56-9C7D-464E-F9D16B7151FF}"/>
              </a:ext>
            </a:extLst>
          </p:cNvPr>
          <p:cNvSpPr/>
          <p:nvPr/>
        </p:nvSpPr>
        <p:spPr>
          <a:xfrm>
            <a:off x="2796175" y="2675010"/>
            <a:ext cx="519600" cy="519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03</a:t>
            </a:r>
            <a:endParaRPr sz="1200" b="1">
              <a:solidFill>
                <a:schemeClr val="lt1"/>
              </a:solidFill>
              <a:latin typeface="Fira Sans Extra Condensed"/>
              <a:ea typeface="Fira Sans Extra Condensed"/>
              <a:cs typeface="Fira Sans Extra Condensed"/>
              <a:sym typeface="Fira Sans Extra Condensed"/>
            </a:endParaRPr>
          </a:p>
        </p:txBody>
      </p:sp>
      <p:sp>
        <p:nvSpPr>
          <p:cNvPr id="90" name="Rounded Rectangle 89">
            <a:extLst>
              <a:ext uri="{FF2B5EF4-FFF2-40B4-BE49-F238E27FC236}">
                <a16:creationId xmlns:a16="http://schemas.microsoft.com/office/drawing/2014/main" id="{67CB6B3C-D256-B3EA-B3B3-ABE70C2B1637}"/>
              </a:ext>
            </a:extLst>
          </p:cNvPr>
          <p:cNvSpPr/>
          <p:nvPr/>
        </p:nvSpPr>
        <p:spPr>
          <a:xfrm>
            <a:off x="6054208" y="2829817"/>
            <a:ext cx="2601110" cy="1237687"/>
          </a:xfrm>
          <a:prstGeom prst="roundRect">
            <a:avLst/>
          </a:prstGeom>
          <a:solidFill>
            <a:srgbClr val="FAD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Google Shape;1073;p27">
            <a:extLst>
              <a:ext uri="{FF2B5EF4-FFF2-40B4-BE49-F238E27FC236}">
                <a16:creationId xmlns:a16="http://schemas.microsoft.com/office/drawing/2014/main" id="{55A4FC4F-DA93-8524-4201-FA3B793A3DC7}"/>
              </a:ext>
            </a:extLst>
          </p:cNvPr>
          <p:cNvSpPr/>
          <p:nvPr/>
        </p:nvSpPr>
        <p:spPr>
          <a:xfrm>
            <a:off x="5823563" y="2675010"/>
            <a:ext cx="519600" cy="519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04</a:t>
            </a:r>
            <a:endParaRPr sz="1200" b="1">
              <a:solidFill>
                <a:schemeClr val="lt1"/>
              </a:solidFill>
              <a:latin typeface="Fira Sans Extra Condensed"/>
              <a:ea typeface="Fira Sans Extra Condensed"/>
              <a:cs typeface="Fira Sans Extra Condensed"/>
              <a:sym typeface="Fira Sans Extra Condensed"/>
            </a:endParaRPr>
          </a:p>
        </p:txBody>
      </p:sp>
      <p:sp>
        <p:nvSpPr>
          <p:cNvPr id="92" name="TextBox 91">
            <a:extLst>
              <a:ext uri="{FF2B5EF4-FFF2-40B4-BE49-F238E27FC236}">
                <a16:creationId xmlns:a16="http://schemas.microsoft.com/office/drawing/2014/main" id="{EA4DAA21-C31F-30C7-0EA7-45A66E00836D}"/>
              </a:ext>
            </a:extLst>
          </p:cNvPr>
          <p:cNvSpPr txBox="1"/>
          <p:nvPr/>
        </p:nvSpPr>
        <p:spPr>
          <a:xfrm>
            <a:off x="6309488" y="2945430"/>
            <a:ext cx="2657556" cy="923330"/>
          </a:xfrm>
          <a:prstGeom prst="rect">
            <a:avLst/>
          </a:prstGeom>
          <a:noFill/>
        </p:spPr>
        <p:txBody>
          <a:bodyPr wrap="square">
            <a:spAutoFit/>
          </a:bodyPr>
          <a:lstStyle/>
          <a:p>
            <a:r>
              <a:rPr lang="en-CA" dirty="0"/>
              <a:t>F</a:t>
            </a:r>
            <a:r>
              <a:rPr lang="en-CA" sz="1800" dirty="0"/>
              <a:t>undamental principle: “buy undervalued – and sell overvalued”</a:t>
            </a:r>
            <a:endParaRPr lang="en-US" dirty="0"/>
          </a:p>
        </p:txBody>
      </p:sp>
    </p:spTree>
    <p:extLst>
      <p:ext uri="{BB962C8B-B14F-4D97-AF65-F5344CB8AC3E}">
        <p14:creationId xmlns:p14="http://schemas.microsoft.com/office/powerpoint/2010/main" val="1959668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C4047E-2927-8A46-A37C-6ACE06207616}"/>
              </a:ext>
            </a:extLst>
          </p:cNvPr>
          <p:cNvSpPr>
            <a:spLocks noGrp="1"/>
          </p:cNvSpPr>
          <p:nvPr>
            <p:ph type="title"/>
          </p:nvPr>
        </p:nvSpPr>
        <p:spPr>
          <a:xfrm>
            <a:off x="468000" y="288000"/>
            <a:ext cx="7729200" cy="684000"/>
          </a:xfrm>
        </p:spPr>
        <p:txBody>
          <a:bodyPr>
            <a:normAutofit fontScale="90000"/>
          </a:bodyPr>
          <a:lstStyle/>
          <a:p>
            <a:pPr algn="ctr"/>
            <a:r>
              <a:rPr lang="en-US" sz="4400"/>
              <a:t>Model</a:t>
            </a:r>
            <a:r>
              <a:rPr lang="en-US" sz="4000"/>
              <a:t> : Data Source</a:t>
            </a:r>
            <a:endParaRPr lang="en-CA" sz="4000"/>
          </a:p>
        </p:txBody>
      </p:sp>
      <p:sp>
        <p:nvSpPr>
          <p:cNvPr id="5" name="Text Placeholder 2">
            <a:extLst>
              <a:ext uri="{FF2B5EF4-FFF2-40B4-BE49-F238E27FC236}">
                <a16:creationId xmlns:a16="http://schemas.microsoft.com/office/drawing/2014/main" id="{2F2F0E59-3CFB-1001-91EE-C093ACBA2D05}"/>
              </a:ext>
            </a:extLst>
          </p:cNvPr>
          <p:cNvSpPr>
            <a:spLocks noGrp="1"/>
          </p:cNvSpPr>
          <p:nvPr>
            <p:ph type="body" sz="quarter" idx="35"/>
          </p:nvPr>
        </p:nvSpPr>
        <p:spPr>
          <a:xfrm>
            <a:off x="1721795" y="1197949"/>
            <a:ext cx="5176845" cy="2982516"/>
          </a:xfrm>
        </p:spPr>
        <p:txBody>
          <a:bodyPr/>
          <a:lstStyle/>
          <a:p>
            <a:pPr marL="342900" indent="-342900">
              <a:buFont typeface="Arial" panose="020B0604020202020204" pitchFamily="34" charset="0"/>
              <a:buChar char="•"/>
            </a:pPr>
            <a:r>
              <a:rPr lang="en-CA" sz="1800" dirty="0"/>
              <a:t>We’ve utilized publicly available stock data from Yahoo Finance</a:t>
            </a:r>
          </a:p>
          <a:p>
            <a:endParaRPr lang="en-CA" sz="1800" dirty="0"/>
          </a:p>
          <a:p>
            <a:pPr marL="342900" indent="-342900">
              <a:buFont typeface="Arial" panose="020B0604020202020204" pitchFamily="34" charset="0"/>
              <a:buChar char="•"/>
            </a:pPr>
            <a:r>
              <a:rPr lang="en-CA" sz="1800" dirty="0"/>
              <a:t>Our main focus was to target stocks listed on S&amp;P500 to avoid conflicts with ticker naming convention across indices</a:t>
            </a:r>
          </a:p>
          <a:p>
            <a:endParaRPr lang="en-CA" sz="1800" dirty="0"/>
          </a:p>
          <a:p>
            <a:pPr marL="342900" indent="-342900">
              <a:buFont typeface="Arial" panose="020B0604020202020204" pitchFamily="34" charset="0"/>
              <a:buChar char="•"/>
            </a:pPr>
            <a:r>
              <a:rPr lang="en-CA" sz="1800" dirty="0"/>
              <a:t>Two years historical data for the technology sector has been utilized to develop and implement our trading strategy</a:t>
            </a:r>
          </a:p>
          <a:p>
            <a:pPr marL="342900" indent="-342900">
              <a:buFont typeface="Arial" panose="020B0604020202020204" pitchFamily="34" charset="0"/>
              <a:buChar char="•"/>
            </a:pPr>
            <a:endParaRPr lang="en-CA" dirty="0"/>
          </a:p>
          <a:p>
            <a:pPr marL="342900" indent="-342900">
              <a:buFont typeface="Arial" panose="020B0604020202020204" pitchFamily="34" charset="0"/>
              <a:buChar char="•"/>
            </a:pPr>
            <a:endParaRPr lang="en-CA" dirty="0"/>
          </a:p>
        </p:txBody>
      </p:sp>
      <p:pic>
        <p:nvPicPr>
          <p:cNvPr id="2052" name="Picture 4" descr="Yahoo Finance,">
            <a:extLst>
              <a:ext uri="{FF2B5EF4-FFF2-40B4-BE49-F238E27FC236}">
                <a16:creationId xmlns:a16="http://schemas.microsoft.com/office/drawing/2014/main" id="{8BAF2DFA-EF9F-18C1-7FD7-27F29A67D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8016" y="972000"/>
            <a:ext cx="1197949" cy="11979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atch S&amp;P 500 Portfolio - Apps on Google Play">
            <a:extLst>
              <a:ext uri="{FF2B5EF4-FFF2-40B4-BE49-F238E27FC236}">
                <a16:creationId xmlns:a16="http://schemas.microsoft.com/office/drawing/2014/main" id="{5AA2D264-7667-4544-06A4-7948AB4A2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8640" y="2689207"/>
            <a:ext cx="1576070" cy="1576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73322"/>
      </p:ext>
    </p:extLst>
  </p:cSld>
  <p:clrMapOvr>
    <a:masterClrMapping/>
  </p:clrMapOvr>
</p:sld>
</file>

<file path=ppt/theme/theme1.xml><?xml version="1.0" encoding="utf-8"?>
<a:theme xmlns:a="http://schemas.openxmlformats.org/drawingml/2006/main" name="1985">
  <a:themeElements>
    <a:clrScheme name="Custom 14">
      <a:dk1>
        <a:srgbClr val="494C4F"/>
      </a:dk1>
      <a:lt1>
        <a:srgbClr val="FFFFFF"/>
      </a:lt1>
      <a:dk2>
        <a:srgbClr val="494C4F"/>
      </a:dk2>
      <a:lt2>
        <a:srgbClr val="F2F3F8"/>
      </a:lt2>
      <a:accent1>
        <a:srgbClr val="ED5463"/>
      </a:accent1>
      <a:accent2>
        <a:srgbClr val="FB6E52"/>
      </a:accent2>
      <a:accent3>
        <a:srgbClr val="FFCE54"/>
      </a:accent3>
      <a:accent4>
        <a:srgbClr val="A1D469"/>
      </a:accent4>
      <a:accent5>
        <a:srgbClr val="49CFAE"/>
      </a:accent5>
      <a:accent6>
        <a:srgbClr val="4FC1E9"/>
      </a:accent6>
      <a:hlink>
        <a:srgbClr val="4FC1E9"/>
      </a:hlink>
      <a:folHlink>
        <a:srgbClr val="49CF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803.potx" id="{BA4D630B-7D75-497B-B285-AD04B181F5FC}" vid="{F7D9245A-EDB1-476F-90C7-971F63EC0B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F460725E695D468FB4EA78613189B3" ma:contentTypeVersion="13" ma:contentTypeDescription="Create a new document." ma:contentTypeScope="" ma:versionID="a19f22ca7904378e9439d0465a5ecee7">
  <xsd:schema xmlns:xsd="http://www.w3.org/2001/XMLSchema" xmlns:xs="http://www.w3.org/2001/XMLSchema" xmlns:p="http://schemas.microsoft.com/office/2006/metadata/properties" xmlns:ns2="c01f53af-0839-4590-9035-0a90e03916a4" xmlns:ns3="e2ef53b7-fe33-4dfd-983a-e2b80c88e453" targetNamespace="http://schemas.microsoft.com/office/2006/metadata/properties" ma:root="true" ma:fieldsID="a02f8fc617d4925fecf4aa19b338a47a" ns2:_="" ns3:_="">
    <xsd:import namespace="c01f53af-0839-4590-9035-0a90e03916a4"/>
    <xsd:import namespace="e2ef53b7-fe33-4dfd-983a-e2b80c88e45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1f53af-0839-4590-9035-0a90e03916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cbd2e69d-a885-47d9-a849-8bc90acf94c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ef53b7-fe33-4dfd-983a-e2b80c88e45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300fc131-7ec6-4d4a-a434-c388a98761a5}" ma:internalName="TaxCatchAll" ma:showField="CatchAllData" ma:web="e2ef53b7-fe33-4dfd-983a-e2b80c88e4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01f53af-0839-4590-9035-0a90e03916a4">
      <Terms xmlns="http://schemas.microsoft.com/office/infopath/2007/PartnerControls"/>
    </lcf76f155ced4ddcb4097134ff3c332f>
    <TaxCatchAll xmlns="e2ef53b7-fe33-4dfd-983a-e2b80c88e453" xsi:nil="true"/>
  </documentManagement>
</p:properties>
</file>

<file path=customXml/itemProps1.xml><?xml version="1.0" encoding="utf-8"?>
<ds:datastoreItem xmlns:ds="http://schemas.openxmlformats.org/officeDocument/2006/customXml" ds:itemID="{8A996052-3D32-4311-B6E0-F36549DA5D3F}">
  <ds:schemaRefs>
    <ds:schemaRef ds:uri="c01f53af-0839-4590-9035-0a90e03916a4"/>
    <ds:schemaRef ds:uri="e2ef53b7-fe33-4dfd-983a-e2b80c88e4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959129B-AA06-4E13-97FB-FEA491E8D926}">
  <ds:schemaRefs>
    <ds:schemaRef ds:uri="http://schemas.microsoft.com/sharepoint/v3/contenttype/forms"/>
  </ds:schemaRefs>
</ds:datastoreItem>
</file>

<file path=customXml/itemProps3.xml><?xml version="1.0" encoding="utf-8"?>
<ds:datastoreItem xmlns:ds="http://schemas.openxmlformats.org/officeDocument/2006/customXml" ds:itemID="{996296B3-D578-4AA5-B090-32EC2B3ECCF7}">
  <ds:schemaRefs>
    <ds:schemaRef ds:uri="http://purl.org/dc/elements/1.1/"/>
    <ds:schemaRef ds:uri="e2ef53b7-fe33-4dfd-983a-e2b80c88e453"/>
    <ds:schemaRef ds:uri="http://schemas.microsoft.com/office/2006/metadata/properties"/>
    <ds:schemaRef ds:uri="http://purl.org/dc/terms/"/>
    <ds:schemaRef ds:uri="http://purl.org/dc/dcmitype/"/>
    <ds:schemaRef ds:uri="c01f53af-0839-4590-9035-0a90e03916a4"/>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Slate</Template>
  <TotalTime>2062</TotalTime>
  <Words>1561</Words>
  <Application>Microsoft Macintosh PowerPoint</Application>
  <PresentationFormat>On-screen Show (16:9)</PresentationFormat>
  <Paragraphs>262</Paragraphs>
  <Slides>30</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-apple-system</vt:lpstr>
      <vt:lpstr>Arial</vt:lpstr>
      <vt:lpstr>Calibri</vt:lpstr>
      <vt:lpstr>Courier New</vt:lpstr>
      <vt:lpstr>Fira Sans Extra Condensed</vt:lpstr>
      <vt:lpstr>Lato</vt:lpstr>
      <vt:lpstr>Roboto</vt:lpstr>
      <vt:lpstr>Segoe UI</vt:lpstr>
      <vt:lpstr>Times New Roman</vt:lpstr>
      <vt:lpstr>1985</vt:lpstr>
      <vt:lpstr>Algo Trading</vt:lpstr>
      <vt:lpstr>Content</vt:lpstr>
      <vt:lpstr>Executive Summary</vt:lpstr>
      <vt:lpstr>Executive Summary</vt:lpstr>
      <vt:lpstr>Introduction</vt:lpstr>
      <vt:lpstr>Benefits of Algo Trading</vt:lpstr>
      <vt:lpstr>Trading Strategy : Mean Reversion </vt:lpstr>
      <vt:lpstr>PowerPoint Presentation</vt:lpstr>
      <vt:lpstr>Model : Data Source</vt:lpstr>
      <vt:lpstr>Algorithm Trading Process</vt:lpstr>
      <vt:lpstr>Strategy – Pairs Trading</vt:lpstr>
      <vt:lpstr>Strategy – Pairs Trading</vt:lpstr>
      <vt:lpstr>ACN &amp; MSFT: Stock Price over 2 Years</vt:lpstr>
      <vt:lpstr>Feature Engineering</vt:lpstr>
      <vt:lpstr>Trading Strategy</vt:lpstr>
      <vt:lpstr>Optimizing the Strategy</vt:lpstr>
      <vt:lpstr>Buy/Sell Signals for Accenture &amp; Microsoft</vt:lpstr>
      <vt:lpstr>Output: Backtesting the Trading Strategy</vt:lpstr>
      <vt:lpstr>Portfolio value over the trading period</vt:lpstr>
      <vt:lpstr>Our Return vs S&amp;P 500 Index</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Kripa Shanker Nayak</dc:creator>
  <cp:lastModifiedBy>Kripa Shanker Nayak</cp:lastModifiedBy>
  <cp:revision>3</cp:revision>
  <dcterms:created xsi:type="dcterms:W3CDTF">2022-07-25T18:42:47Z</dcterms:created>
  <dcterms:modified xsi:type="dcterms:W3CDTF">2022-08-06T14:24:59Z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0x010100B9F460725E695D468FB4EA78613189B3</vt:lpwstr>
  </property>
  <property fmtid="{D5CDD505-2E9C-101B-9397-08002B2CF9AE}" pid="3" name="MediaServiceImageTags">
    <vt:lpwstr/>
  </property>
  <property fmtid="{D5CDD505-2E9C-101B-9397-08002B2CF9AE}" pid="4" name="MSIP_Label_034a106e-6316-442c-ad35-738afd673d2b_Method">
    <vt:lpwstr>Standard</vt:lpwstr>
  </property>
  <property fmtid="{D5CDD505-2E9C-101B-9397-08002B2CF9AE}" pid="5" name="MSIP_Label_034a106e-6316-442c-ad35-738afd673d2b_ContentBits">
    <vt:lpwstr>0</vt:lpwstr>
  </property>
  <property fmtid="{D5CDD505-2E9C-101B-9397-08002B2CF9AE}" pid="6" name="MSIP_Label_034a106e-6316-442c-ad35-738afd673d2b_Enabled">
    <vt:lpwstr>true</vt:lpwstr>
  </property>
  <property fmtid="{D5CDD505-2E9C-101B-9397-08002B2CF9AE}" pid="7" name="MSIP_Label_034a106e-6316-442c-ad35-738afd673d2b_ActionId">
    <vt:lpwstr>ae2c2743-e430-4dcb-ba84-1f4c141080de</vt:lpwstr>
  </property>
  <property fmtid="{D5CDD505-2E9C-101B-9397-08002B2CF9AE}" pid="8" name="MSIP_Label_034a106e-6316-442c-ad35-738afd673d2b_Name">
    <vt:lpwstr>034a106e-6316-442c-ad35-738afd673d2b</vt:lpwstr>
  </property>
  <property fmtid="{D5CDD505-2E9C-101B-9397-08002B2CF9AE}" pid="9" name="MSIP_Label_034a106e-6316-442c-ad35-738afd673d2b_SetDate">
    <vt:lpwstr>2022-07-27T15:57:37Z</vt:lpwstr>
  </property>
  <property fmtid="{D5CDD505-2E9C-101B-9397-08002B2CF9AE}" pid="10" name="MSIP_Label_034a106e-6316-442c-ad35-738afd673d2b_SiteId">
    <vt:lpwstr>cddc1229-ac2a-4b97-b78a-0e5cacb5865c</vt:lpwstr>
  </property>
</Properties>
</file>